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51"/>
  </p:notesMasterIdLst>
  <p:handoutMasterIdLst>
    <p:handoutMasterId r:id="rId52"/>
  </p:handoutMasterIdLst>
  <p:sldIdLst>
    <p:sldId id="256" r:id="rId3"/>
    <p:sldId id="257" r:id="rId4"/>
    <p:sldId id="309" r:id="rId5"/>
    <p:sldId id="313" r:id="rId6"/>
    <p:sldId id="315" r:id="rId7"/>
    <p:sldId id="314" r:id="rId8"/>
    <p:sldId id="270" r:id="rId9"/>
    <p:sldId id="258" r:id="rId10"/>
    <p:sldId id="272" r:id="rId11"/>
    <p:sldId id="259" r:id="rId12"/>
    <p:sldId id="271" r:id="rId13"/>
    <p:sldId id="260" r:id="rId14"/>
    <p:sldId id="302" r:id="rId15"/>
    <p:sldId id="273" r:id="rId16"/>
    <p:sldId id="267" r:id="rId17"/>
    <p:sldId id="274" r:id="rId18"/>
    <p:sldId id="303" r:id="rId19"/>
    <p:sldId id="268" r:id="rId20"/>
    <p:sldId id="275" r:id="rId21"/>
    <p:sldId id="276" r:id="rId22"/>
    <p:sldId id="304" r:id="rId23"/>
    <p:sldId id="278" r:id="rId24"/>
    <p:sldId id="279" r:id="rId25"/>
    <p:sldId id="280" r:id="rId26"/>
    <p:sldId id="281" r:id="rId27"/>
    <p:sldId id="286" r:id="rId28"/>
    <p:sldId id="285" r:id="rId29"/>
    <p:sldId id="284" r:id="rId30"/>
    <p:sldId id="283" r:id="rId31"/>
    <p:sldId id="282" r:id="rId32"/>
    <p:sldId id="288" r:id="rId33"/>
    <p:sldId id="287" r:id="rId34"/>
    <p:sldId id="290" r:id="rId35"/>
    <p:sldId id="295" r:id="rId36"/>
    <p:sldId id="296" r:id="rId37"/>
    <p:sldId id="297" r:id="rId38"/>
    <p:sldId id="306" r:id="rId39"/>
    <p:sldId id="298" r:id="rId40"/>
    <p:sldId id="299" r:id="rId41"/>
    <p:sldId id="307" r:id="rId42"/>
    <p:sldId id="316" r:id="rId43"/>
    <p:sldId id="300" r:id="rId44"/>
    <p:sldId id="301" r:id="rId45"/>
    <p:sldId id="305" r:id="rId46"/>
    <p:sldId id="293" r:id="rId47"/>
    <p:sldId id="269" r:id="rId48"/>
    <p:sldId id="261"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FF9966"/>
    <a:srgbClr val="D2B4A6"/>
    <a:srgbClr val="734F29"/>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8330" autoAdjust="0"/>
  </p:normalViewPr>
  <p:slideViewPr>
    <p:cSldViewPr snapToGrid="0">
      <p:cViewPr varScale="1">
        <p:scale>
          <a:sx n="66" d="100"/>
          <a:sy n="66" d="100"/>
        </p:scale>
        <p:origin x="684" y="6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31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1F0E3-9455-42C4-906D-6E688FA28876}"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de-DE"/>
        </a:p>
      </dgm:t>
    </dgm:pt>
    <dgm:pt modelId="{15235DA3-D7B8-41EF-AE46-901FBE001832}">
      <dgm:prSet phldrT="[Text]"/>
      <dgm:spPr/>
      <dgm:t>
        <a:bodyPr/>
        <a:lstStyle/>
        <a:p>
          <a:pPr algn="ctr"/>
          <a:r>
            <a:rPr lang="de-DE" dirty="0" err="1" smtClean="0"/>
            <a:t>Lazy</a:t>
          </a:r>
          <a:r>
            <a:rPr lang="de-DE" dirty="0" smtClean="0"/>
            <a:t> </a:t>
          </a:r>
          <a:r>
            <a:rPr lang="de-DE" dirty="0" err="1" smtClean="0"/>
            <a:t>Descent</a:t>
          </a:r>
          <a:r>
            <a:rPr lang="de-DE" dirty="0" smtClean="0"/>
            <a:t> </a:t>
          </a:r>
          <a:r>
            <a:rPr lang="de-DE" dirty="0" err="1" smtClean="0"/>
            <a:t>Method</a:t>
          </a:r>
          <a:r>
            <a:rPr lang="de-DE" dirty="0" smtClean="0"/>
            <a:t> (LDM)</a:t>
          </a:r>
          <a:endParaRPr lang="de-DE" dirty="0"/>
        </a:p>
      </dgm:t>
    </dgm:pt>
    <dgm:pt modelId="{0EFC1A30-0AD2-4103-B52C-7EDDDDF34ECA}" type="parTrans" cxnId="{8C7C10CC-B1C7-445B-BB45-D0E7AA7E0EA5}">
      <dgm:prSet/>
      <dgm:spPr/>
      <dgm:t>
        <a:bodyPr/>
        <a:lstStyle/>
        <a:p>
          <a:endParaRPr lang="de-DE"/>
        </a:p>
      </dgm:t>
    </dgm:pt>
    <dgm:pt modelId="{5E67137E-B5D9-4616-91F4-115419F2D01C}" type="sibTrans" cxnId="{8C7C10CC-B1C7-445B-BB45-D0E7AA7E0EA5}">
      <dgm:prSet/>
      <dgm:spPr/>
      <dgm:t>
        <a:bodyPr/>
        <a:lstStyle/>
        <a:p>
          <a:endParaRPr lang="de-DE"/>
        </a:p>
      </dgm:t>
    </dgm:pt>
    <dgm:pt modelId="{2CA36384-2C8B-4103-A2DC-D15416F6AC84}">
      <dgm:prSet phldrT="[Text]"/>
      <dgm:spPr/>
      <dgm:t>
        <a:bodyPr/>
        <a:lstStyle/>
        <a:p>
          <a:pPr algn="ctr"/>
          <a:r>
            <a:rPr lang="de-DE" dirty="0" err="1" smtClean="0"/>
            <a:t>Energetic</a:t>
          </a:r>
          <a:r>
            <a:rPr lang="de-DE" dirty="0" smtClean="0"/>
            <a:t> </a:t>
          </a:r>
          <a:r>
            <a:rPr lang="de-DE" dirty="0" err="1" smtClean="0"/>
            <a:t>Descent</a:t>
          </a:r>
          <a:r>
            <a:rPr lang="de-DE" dirty="0" smtClean="0"/>
            <a:t> </a:t>
          </a:r>
          <a:r>
            <a:rPr lang="de-DE" dirty="0" err="1" smtClean="0"/>
            <a:t>Method</a:t>
          </a:r>
          <a:r>
            <a:rPr lang="de-DE" dirty="0" smtClean="0"/>
            <a:t> (EDM)</a:t>
          </a:r>
          <a:endParaRPr lang="de-DE" dirty="0"/>
        </a:p>
      </dgm:t>
    </dgm:pt>
    <dgm:pt modelId="{D9D043DD-A5DC-44D4-BB6E-47DD33D2EA5B}" type="parTrans" cxnId="{AC375D69-F6A5-4C71-9E93-900FCD468AA7}">
      <dgm:prSet/>
      <dgm:spPr/>
      <dgm:t>
        <a:bodyPr/>
        <a:lstStyle/>
        <a:p>
          <a:endParaRPr lang="de-DE"/>
        </a:p>
      </dgm:t>
    </dgm:pt>
    <dgm:pt modelId="{BAF48F6A-B0C2-4553-A43A-7A671EF45EC7}" type="sibTrans" cxnId="{AC375D69-F6A5-4C71-9E93-900FCD468AA7}">
      <dgm:prSet/>
      <dgm:spPr/>
      <dgm:t>
        <a:bodyPr/>
        <a:lstStyle/>
        <a:p>
          <a:endParaRPr lang="de-DE"/>
        </a:p>
      </dgm:t>
    </dgm:pt>
    <dgm:pt modelId="{5D981A70-7188-4BFC-B83C-F0AD8DB46971}">
      <dgm:prSet phldrT="[Text]"/>
      <dgm:spPr/>
      <dgm:t>
        <a:bodyPr/>
        <a:lstStyle/>
        <a:p>
          <a:pPr algn="ctr"/>
          <a:r>
            <a:rPr lang="de-DE" dirty="0" err="1" smtClean="0"/>
            <a:t>Local</a:t>
          </a:r>
          <a:r>
            <a:rPr lang="de-DE" dirty="0" smtClean="0"/>
            <a:t> Iterative </a:t>
          </a:r>
          <a:r>
            <a:rPr lang="de-DE" dirty="0" err="1" smtClean="0"/>
            <a:t>Levelling</a:t>
          </a:r>
          <a:r>
            <a:rPr lang="de-DE" dirty="0" smtClean="0"/>
            <a:t> (LIL)</a:t>
          </a:r>
          <a:endParaRPr lang="de-DE" dirty="0"/>
        </a:p>
      </dgm:t>
    </dgm:pt>
    <dgm:pt modelId="{8D9D53AF-4072-44F0-AD5B-D319646BF13F}" type="parTrans" cxnId="{49D6F50E-4632-4D2E-885C-60D45869A1E8}">
      <dgm:prSet/>
      <dgm:spPr/>
      <dgm:t>
        <a:bodyPr/>
        <a:lstStyle/>
        <a:p>
          <a:endParaRPr lang="de-DE"/>
        </a:p>
      </dgm:t>
    </dgm:pt>
    <dgm:pt modelId="{161CF69D-FEE1-4239-991E-9303D4C794A8}" type="sibTrans" cxnId="{49D6F50E-4632-4D2E-885C-60D45869A1E8}">
      <dgm:prSet/>
      <dgm:spPr/>
      <dgm:t>
        <a:bodyPr/>
        <a:lstStyle/>
        <a:p>
          <a:endParaRPr lang="de-DE"/>
        </a:p>
      </dgm:t>
    </dgm:pt>
    <dgm:pt modelId="{61DE8870-7304-4DC0-B08B-50A8290B6E89}" type="pres">
      <dgm:prSet presAssocID="{DF41F0E3-9455-42C4-906D-6E688FA28876}" presName="outerComposite" presStyleCnt="0">
        <dgm:presLayoutVars>
          <dgm:chMax val="5"/>
          <dgm:dir/>
          <dgm:resizeHandles val="exact"/>
        </dgm:presLayoutVars>
      </dgm:prSet>
      <dgm:spPr/>
      <dgm:t>
        <a:bodyPr/>
        <a:lstStyle/>
        <a:p>
          <a:endParaRPr lang="de-DE"/>
        </a:p>
      </dgm:t>
    </dgm:pt>
    <dgm:pt modelId="{C29F8545-4A3E-42F6-8A79-6B1B4B836F0E}" type="pres">
      <dgm:prSet presAssocID="{DF41F0E3-9455-42C4-906D-6E688FA28876}" presName="dummyMaxCanvas" presStyleCnt="0">
        <dgm:presLayoutVars/>
      </dgm:prSet>
      <dgm:spPr/>
    </dgm:pt>
    <dgm:pt modelId="{B7599B6E-A7DA-4CDF-841E-19EF9AFD2FF2}" type="pres">
      <dgm:prSet presAssocID="{DF41F0E3-9455-42C4-906D-6E688FA28876}" presName="ThreeNodes_1" presStyleLbl="node1" presStyleIdx="0" presStyleCnt="3">
        <dgm:presLayoutVars>
          <dgm:bulletEnabled val="1"/>
        </dgm:presLayoutVars>
      </dgm:prSet>
      <dgm:spPr/>
      <dgm:t>
        <a:bodyPr/>
        <a:lstStyle/>
        <a:p>
          <a:endParaRPr lang="de-DE"/>
        </a:p>
      </dgm:t>
    </dgm:pt>
    <dgm:pt modelId="{120317B0-EE88-412B-A6E8-86B36BD821C0}" type="pres">
      <dgm:prSet presAssocID="{DF41F0E3-9455-42C4-906D-6E688FA28876}" presName="ThreeNodes_2" presStyleLbl="node1" presStyleIdx="1" presStyleCnt="3">
        <dgm:presLayoutVars>
          <dgm:bulletEnabled val="1"/>
        </dgm:presLayoutVars>
      </dgm:prSet>
      <dgm:spPr/>
      <dgm:t>
        <a:bodyPr/>
        <a:lstStyle/>
        <a:p>
          <a:endParaRPr lang="de-DE"/>
        </a:p>
      </dgm:t>
    </dgm:pt>
    <dgm:pt modelId="{8A25B6D2-BEF5-493C-AC4F-5449D2432449}" type="pres">
      <dgm:prSet presAssocID="{DF41F0E3-9455-42C4-906D-6E688FA28876}" presName="ThreeNodes_3" presStyleLbl="node1" presStyleIdx="2" presStyleCnt="3">
        <dgm:presLayoutVars>
          <dgm:bulletEnabled val="1"/>
        </dgm:presLayoutVars>
      </dgm:prSet>
      <dgm:spPr/>
      <dgm:t>
        <a:bodyPr/>
        <a:lstStyle/>
        <a:p>
          <a:endParaRPr lang="de-DE"/>
        </a:p>
      </dgm:t>
    </dgm:pt>
    <dgm:pt modelId="{328F89E8-6341-4087-B356-2BAF5AD7F060}" type="pres">
      <dgm:prSet presAssocID="{DF41F0E3-9455-42C4-906D-6E688FA28876}" presName="ThreeConn_1-2" presStyleLbl="fgAccFollowNode1" presStyleIdx="0" presStyleCnt="2">
        <dgm:presLayoutVars>
          <dgm:bulletEnabled val="1"/>
        </dgm:presLayoutVars>
      </dgm:prSet>
      <dgm:spPr/>
      <dgm:t>
        <a:bodyPr/>
        <a:lstStyle/>
        <a:p>
          <a:endParaRPr lang="de-DE"/>
        </a:p>
      </dgm:t>
    </dgm:pt>
    <dgm:pt modelId="{4C426957-4746-4D51-A17F-8FC0E2A431B0}" type="pres">
      <dgm:prSet presAssocID="{DF41F0E3-9455-42C4-906D-6E688FA28876}" presName="ThreeConn_2-3" presStyleLbl="fgAccFollowNode1" presStyleIdx="1" presStyleCnt="2">
        <dgm:presLayoutVars>
          <dgm:bulletEnabled val="1"/>
        </dgm:presLayoutVars>
      </dgm:prSet>
      <dgm:spPr/>
      <dgm:t>
        <a:bodyPr/>
        <a:lstStyle/>
        <a:p>
          <a:endParaRPr lang="de-DE"/>
        </a:p>
      </dgm:t>
    </dgm:pt>
    <dgm:pt modelId="{7822101E-CC35-466B-A3BF-3C36D90C701B}" type="pres">
      <dgm:prSet presAssocID="{DF41F0E3-9455-42C4-906D-6E688FA28876}" presName="ThreeNodes_1_text" presStyleLbl="node1" presStyleIdx="2" presStyleCnt="3">
        <dgm:presLayoutVars>
          <dgm:bulletEnabled val="1"/>
        </dgm:presLayoutVars>
      </dgm:prSet>
      <dgm:spPr/>
      <dgm:t>
        <a:bodyPr/>
        <a:lstStyle/>
        <a:p>
          <a:endParaRPr lang="de-DE"/>
        </a:p>
      </dgm:t>
    </dgm:pt>
    <dgm:pt modelId="{CA3F5879-F3F1-4D95-A25A-A20C1B4B8FC9}" type="pres">
      <dgm:prSet presAssocID="{DF41F0E3-9455-42C4-906D-6E688FA28876}" presName="ThreeNodes_2_text" presStyleLbl="node1" presStyleIdx="2" presStyleCnt="3">
        <dgm:presLayoutVars>
          <dgm:bulletEnabled val="1"/>
        </dgm:presLayoutVars>
      </dgm:prSet>
      <dgm:spPr/>
      <dgm:t>
        <a:bodyPr/>
        <a:lstStyle/>
        <a:p>
          <a:endParaRPr lang="de-DE"/>
        </a:p>
      </dgm:t>
    </dgm:pt>
    <dgm:pt modelId="{F01226BF-3CC0-4C8E-8C46-A3A17E96ED72}" type="pres">
      <dgm:prSet presAssocID="{DF41F0E3-9455-42C4-906D-6E688FA28876}" presName="ThreeNodes_3_text" presStyleLbl="node1" presStyleIdx="2" presStyleCnt="3">
        <dgm:presLayoutVars>
          <dgm:bulletEnabled val="1"/>
        </dgm:presLayoutVars>
      </dgm:prSet>
      <dgm:spPr/>
      <dgm:t>
        <a:bodyPr/>
        <a:lstStyle/>
        <a:p>
          <a:endParaRPr lang="de-DE"/>
        </a:p>
      </dgm:t>
    </dgm:pt>
  </dgm:ptLst>
  <dgm:cxnLst>
    <dgm:cxn modelId="{49E97597-B04B-4059-8358-A7D855DDFB7A}" type="presOf" srcId="{2CA36384-2C8B-4103-A2DC-D15416F6AC84}" destId="{120317B0-EE88-412B-A6E8-86B36BD821C0}" srcOrd="0" destOrd="0" presId="urn:microsoft.com/office/officeart/2005/8/layout/vProcess5"/>
    <dgm:cxn modelId="{AC375D69-F6A5-4C71-9E93-900FCD468AA7}" srcId="{DF41F0E3-9455-42C4-906D-6E688FA28876}" destId="{2CA36384-2C8B-4103-A2DC-D15416F6AC84}" srcOrd="1" destOrd="0" parTransId="{D9D043DD-A5DC-44D4-BB6E-47DD33D2EA5B}" sibTransId="{BAF48F6A-B0C2-4553-A43A-7A671EF45EC7}"/>
    <dgm:cxn modelId="{49D6F50E-4632-4D2E-885C-60D45869A1E8}" srcId="{DF41F0E3-9455-42C4-906D-6E688FA28876}" destId="{5D981A70-7188-4BFC-B83C-F0AD8DB46971}" srcOrd="2" destOrd="0" parTransId="{8D9D53AF-4072-44F0-AD5B-D319646BF13F}" sibTransId="{161CF69D-FEE1-4239-991E-9303D4C794A8}"/>
    <dgm:cxn modelId="{9695FD30-02DD-430E-A2ED-044C12E03BE2}" type="presOf" srcId="{BAF48F6A-B0C2-4553-A43A-7A671EF45EC7}" destId="{4C426957-4746-4D51-A17F-8FC0E2A431B0}" srcOrd="0" destOrd="0" presId="urn:microsoft.com/office/officeart/2005/8/layout/vProcess5"/>
    <dgm:cxn modelId="{F8CD6533-669E-4111-96BF-92D2579AF0A0}" type="presOf" srcId="{15235DA3-D7B8-41EF-AE46-901FBE001832}" destId="{7822101E-CC35-466B-A3BF-3C36D90C701B}" srcOrd="1" destOrd="0" presId="urn:microsoft.com/office/officeart/2005/8/layout/vProcess5"/>
    <dgm:cxn modelId="{0FD3FB0B-C795-4578-BC6A-A6CB5B43EFFE}" type="presOf" srcId="{DF41F0E3-9455-42C4-906D-6E688FA28876}" destId="{61DE8870-7304-4DC0-B08B-50A8290B6E89}" srcOrd="0" destOrd="0" presId="urn:microsoft.com/office/officeart/2005/8/layout/vProcess5"/>
    <dgm:cxn modelId="{8C7C10CC-B1C7-445B-BB45-D0E7AA7E0EA5}" srcId="{DF41F0E3-9455-42C4-906D-6E688FA28876}" destId="{15235DA3-D7B8-41EF-AE46-901FBE001832}" srcOrd="0" destOrd="0" parTransId="{0EFC1A30-0AD2-4103-B52C-7EDDDDF34ECA}" sibTransId="{5E67137E-B5D9-4616-91F4-115419F2D01C}"/>
    <dgm:cxn modelId="{E24A7356-747C-4825-9908-7677064C8022}" type="presOf" srcId="{5D981A70-7188-4BFC-B83C-F0AD8DB46971}" destId="{F01226BF-3CC0-4C8E-8C46-A3A17E96ED72}" srcOrd="1" destOrd="0" presId="urn:microsoft.com/office/officeart/2005/8/layout/vProcess5"/>
    <dgm:cxn modelId="{6B2537C8-742A-42BA-B59C-8A687B553A4D}" type="presOf" srcId="{5E67137E-B5D9-4616-91F4-115419F2D01C}" destId="{328F89E8-6341-4087-B356-2BAF5AD7F060}" srcOrd="0" destOrd="0" presId="urn:microsoft.com/office/officeart/2005/8/layout/vProcess5"/>
    <dgm:cxn modelId="{5D788934-8476-4AA0-A27F-96C031CD07CF}" type="presOf" srcId="{2CA36384-2C8B-4103-A2DC-D15416F6AC84}" destId="{CA3F5879-F3F1-4D95-A25A-A20C1B4B8FC9}" srcOrd="1" destOrd="0" presId="urn:microsoft.com/office/officeart/2005/8/layout/vProcess5"/>
    <dgm:cxn modelId="{7FEC98C1-E9D7-4E01-8EC3-7F8C81A38418}" type="presOf" srcId="{15235DA3-D7B8-41EF-AE46-901FBE001832}" destId="{B7599B6E-A7DA-4CDF-841E-19EF9AFD2FF2}" srcOrd="0" destOrd="0" presId="urn:microsoft.com/office/officeart/2005/8/layout/vProcess5"/>
    <dgm:cxn modelId="{AD5F02E1-09A5-4685-8C82-B1F346BAC550}" type="presOf" srcId="{5D981A70-7188-4BFC-B83C-F0AD8DB46971}" destId="{8A25B6D2-BEF5-493C-AC4F-5449D2432449}" srcOrd="0" destOrd="0" presId="urn:microsoft.com/office/officeart/2005/8/layout/vProcess5"/>
    <dgm:cxn modelId="{BACCD358-CC42-4475-9B8D-76AE0BDA9952}" type="presParOf" srcId="{61DE8870-7304-4DC0-B08B-50A8290B6E89}" destId="{C29F8545-4A3E-42F6-8A79-6B1B4B836F0E}" srcOrd="0" destOrd="0" presId="urn:microsoft.com/office/officeart/2005/8/layout/vProcess5"/>
    <dgm:cxn modelId="{532A87F6-F87C-404D-8075-2087A86E2BFB}" type="presParOf" srcId="{61DE8870-7304-4DC0-B08B-50A8290B6E89}" destId="{B7599B6E-A7DA-4CDF-841E-19EF9AFD2FF2}" srcOrd="1" destOrd="0" presId="urn:microsoft.com/office/officeart/2005/8/layout/vProcess5"/>
    <dgm:cxn modelId="{5A39141A-3D26-4D78-9976-BC798EC1AF41}" type="presParOf" srcId="{61DE8870-7304-4DC0-B08B-50A8290B6E89}" destId="{120317B0-EE88-412B-A6E8-86B36BD821C0}" srcOrd="2" destOrd="0" presId="urn:microsoft.com/office/officeart/2005/8/layout/vProcess5"/>
    <dgm:cxn modelId="{EED95178-BE0B-4128-8866-3A42B6775026}" type="presParOf" srcId="{61DE8870-7304-4DC0-B08B-50A8290B6E89}" destId="{8A25B6D2-BEF5-493C-AC4F-5449D2432449}" srcOrd="3" destOrd="0" presId="urn:microsoft.com/office/officeart/2005/8/layout/vProcess5"/>
    <dgm:cxn modelId="{05200A56-B694-4026-A22C-BBD8EA9313DA}" type="presParOf" srcId="{61DE8870-7304-4DC0-B08B-50A8290B6E89}" destId="{328F89E8-6341-4087-B356-2BAF5AD7F060}" srcOrd="4" destOrd="0" presId="urn:microsoft.com/office/officeart/2005/8/layout/vProcess5"/>
    <dgm:cxn modelId="{CB97F747-A952-4869-B97D-B35578FAE2CA}" type="presParOf" srcId="{61DE8870-7304-4DC0-B08B-50A8290B6E89}" destId="{4C426957-4746-4D51-A17F-8FC0E2A431B0}" srcOrd="5" destOrd="0" presId="urn:microsoft.com/office/officeart/2005/8/layout/vProcess5"/>
    <dgm:cxn modelId="{7ACEB701-6747-4B52-8E28-BEDAE8BBAA2E}" type="presParOf" srcId="{61DE8870-7304-4DC0-B08B-50A8290B6E89}" destId="{7822101E-CC35-466B-A3BF-3C36D90C701B}" srcOrd="6" destOrd="0" presId="urn:microsoft.com/office/officeart/2005/8/layout/vProcess5"/>
    <dgm:cxn modelId="{D2BE4977-F456-43F8-BDE2-661BD8BEC963}" type="presParOf" srcId="{61DE8870-7304-4DC0-B08B-50A8290B6E89}" destId="{CA3F5879-F3F1-4D95-A25A-A20C1B4B8FC9}" srcOrd="7" destOrd="0" presId="urn:microsoft.com/office/officeart/2005/8/layout/vProcess5"/>
    <dgm:cxn modelId="{524FF9E9-52EB-4EFE-A059-F99718630551}" type="presParOf" srcId="{61DE8870-7304-4DC0-B08B-50A8290B6E89}" destId="{F01226BF-3CC0-4C8E-8C46-A3A17E96ED72}"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146D8-245D-48F7-A30A-38B58300ABAD}" type="datetimeFigureOut">
              <a:rPr lang="de-DE" smtClean="0"/>
              <a:t>09.11.2014</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AF4EC-549B-4AF0-9C00-B8A1C575B3C1}" type="slidenum">
              <a:rPr lang="de-DE" smtClean="0"/>
              <a:t>‹Nr.›</a:t>
            </a:fld>
            <a:endParaRPr lang="de-DE" dirty="0"/>
          </a:p>
        </p:txBody>
      </p:sp>
    </p:spTree>
    <p:extLst>
      <p:ext uri="{BB962C8B-B14F-4D97-AF65-F5344CB8AC3E}">
        <p14:creationId xmlns:p14="http://schemas.microsoft.com/office/powerpoint/2010/main" val="234179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de-DE" smtClean="0"/>
              <a:t>09.11.2014</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de-DE" smtClean="0"/>
              <a:t>‹Nr.›</a:t>
            </a:fld>
            <a:endParaRPr lang="de-DE"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de-DE" sz="1200" b="0" i="0">
                <a:solidFill>
                  <a:schemeClr val="tx1"/>
                </a:solidFill>
                <a:latin typeface="Calibri"/>
                <a:ea typeface="+mn-ea"/>
                <a:cs typeface="+mn-cs"/>
              </a:rPr>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In jedem Schritt wird auf jedes Partikel die Formel angewandt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In jedem Schritt Kompromiss: eigenen Weg folgen, zum BPP gehen, zum besten BPP der Nachbarn gehen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Austausch der Informationen über den Suchraum nur durch den globalen Attraktor</a:t>
            </a:r>
          </a:p>
        </p:txBody>
      </p:sp>
      <p:sp>
        <p:nvSpPr>
          <p:cNvPr id="4" name="Foliennummernplatzhalter 3"/>
          <p:cNvSpPr>
            <a:spLocks noGrp="1"/>
          </p:cNvSpPr>
          <p:nvPr>
            <p:ph type="sldNum" sz="quarter" idx="10"/>
          </p:nvPr>
        </p:nvSpPr>
        <p:spPr/>
        <p:txBody>
          <a:bodyPr/>
          <a:lstStyle/>
          <a:p>
            <a:fld id="{DF61EA0F-A667-4B49-8422-0062BC55E249}" type="slidenum">
              <a:rPr lang="de-DE" smtClean="0"/>
              <a:t>11</a:t>
            </a:fld>
            <a:endParaRPr lang="de-DE" dirty="0"/>
          </a:p>
        </p:txBody>
      </p:sp>
    </p:spTree>
    <p:extLst>
      <p:ext uri="{BB962C8B-B14F-4D97-AF65-F5344CB8AC3E}">
        <p14:creationId xmlns:p14="http://schemas.microsoft.com/office/powerpoint/2010/main" val="246038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klassisches Problem der diskreten Optimierung</a:t>
            </a:r>
          </a:p>
          <a:p>
            <a:pPr marL="171450" indent="-171450">
              <a:buFontTx/>
              <a:buChar char="-"/>
            </a:pPr>
            <a:endParaRPr lang="de-DE" baseline="0"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12</a:t>
            </a:fld>
            <a:endParaRPr lang="de-DE" dirty="0"/>
          </a:p>
        </p:txBody>
      </p:sp>
    </p:spTree>
    <p:extLst>
      <p:ext uri="{BB962C8B-B14F-4D97-AF65-F5344CB8AC3E}">
        <p14:creationId xmlns:p14="http://schemas.microsoft.com/office/powerpoint/2010/main" val="334384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G={V,E}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Abstandsmatrix</a:t>
            </a:r>
          </a:p>
          <a:p>
            <a:pPr marL="171450" indent="-171450">
              <a:buFontTx/>
              <a:buChar char="-"/>
            </a:pPr>
            <a:r>
              <a:rPr lang="de-DE" dirty="0" smtClean="0"/>
              <a:t>Graph</a:t>
            </a:r>
            <a:r>
              <a:rPr lang="de-DE" baseline="0" dirty="0" smtClean="0"/>
              <a:t> mit gewichteten Kanten (Länge, Reisezeit, Kosten), Knoten (Städte), (alle Knotenpaare durch eine Kante verbunden)</a:t>
            </a:r>
          </a:p>
          <a:p>
            <a:pPr marL="171450" indent="-171450">
              <a:buFontTx/>
              <a:buChar char="-"/>
            </a:pPr>
            <a:r>
              <a:rPr lang="de-DE" baseline="0" dirty="0" smtClean="0"/>
              <a:t>Knoten von 1 bist N</a:t>
            </a:r>
          </a:p>
          <a:p>
            <a:pPr marL="171450" indent="-171450">
              <a:buFontTx/>
              <a:buChar char="-"/>
            </a:pPr>
            <a:r>
              <a:rPr lang="de-DE" baseline="0" dirty="0" smtClean="0"/>
              <a:t>Suchen Hamilton-Kreise</a:t>
            </a:r>
          </a:p>
          <a:p>
            <a:pPr marL="171450" indent="-171450">
              <a:buFontTx/>
              <a:buChar char="-"/>
            </a:pPr>
            <a:r>
              <a:rPr lang="de-DE" baseline="0" dirty="0" smtClean="0"/>
              <a:t>Pi(i) ist die i-</a:t>
            </a:r>
            <a:r>
              <a:rPr lang="de-DE" baseline="0" dirty="0" err="1" smtClean="0"/>
              <a:t>te</a:t>
            </a:r>
            <a:r>
              <a:rPr lang="de-DE" baseline="0" dirty="0" smtClean="0"/>
              <a:t> Stadt bei der Tour</a:t>
            </a:r>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13</a:t>
            </a:fld>
            <a:endParaRPr lang="de-DE" dirty="0"/>
          </a:p>
        </p:txBody>
      </p:sp>
    </p:spTree>
    <p:extLst>
      <p:ext uri="{BB962C8B-B14F-4D97-AF65-F5344CB8AC3E}">
        <p14:creationId xmlns:p14="http://schemas.microsoft.com/office/powerpoint/2010/main" val="121657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Position x (N-</a:t>
            </a:r>
            <a:r>
              <a:rPr lang="de-DE" dirty="0" err="1" smtClean="0"/>
              <a:t>cycle</a:t>
            </a:r>
            <a:r>
              <a:rPr lang="de-DE" dirty="0" smtClean="0"/>
              <a:t>),</a:t>
            </a:r>
            <a:r>
              <a:rPr lang="de-DE" baseline="0" dirty="0" smtClean="0"/>
              <a:t> alle Permutationen, </a:t>
            </a:r>
            <a:r>
              <a:rPr lang="de-DE" dirty="0" smtClean="0"/>
              <a:t>Suchraum (endliche</a:t>
            </a:r>
            <a:r>
              <a:rPr lang="de-DE" baseline="0" dirty="0" smtClean="0"/>
              <a:t> Menge der N-Zyklen)</a:t>
            </a:r>
            <a:endParaRPr lang="de-DE" dirty="0" smtClean="0"/>
          </a:p>
          <a:p>
            <a:pPr marL="171450" indent="-171450">
              <a:buFontTx/>
              <a:buChar char="-"/>
            </a:pPr>
            <a:r>
              <a:rPr lang="de-DE" baseline="0" dirty="0" smtClean="0"/>
              <a:t>Zielfunktion: Graph vervollständigen, nicht-existente Kanten hinzufügen, mit </a:t>
            </a:r>
            <a:r>
              <a:rPr lang="de-DE" baseline="0" dirty="0" err="1" smtClean="0"/>
              <a:t>l_sup</a:t>
            </a:r>
            <a:r>
              <a:rPr lang="de-DE" baseline="0" dirty="0" smtClean="0"/>
              <a:t> gewichten (groß genug, dass die Lösung diese Kante nicht enthält)</a:t>
            </a:r>
          </a:p>
          <a:p>
            <a:pPr marL="171450" indent="-171450">
              <a:buFontTx/>
              <a:buChar char="-"/>
            </a:pPr>
            <a:r>
              <a:rPr lang="de-DE" baseline="0" dirty="0" smtClean="0"/>
              <a:t>für jede Position kann man definieren: f(x), endlich viele Positionen -&gt; endliche Anzahl von Werten, globales Minimum ist Lösung</a:t>
            </a:r>
            <a:endParaRPr lang="de-DE" dirty="0" smtClean="0"/>
          </a:p>
          <a:p>
            <a:pPr marL="171450" indent="-171450">
              <a:buFontTx/>
              <a:buChar char="-"/>
            </a:pPr>
            <a:r>
              <a:rPr lang="de-DE" dirty="0" smtClean="0"/>
              <a:t>Differenz</a:t>
            </a:r>
            <a:r>
              <a:rPr lang="de-DE" baseline="0" dirty="0" smtClean="0"/>
              <a:t>: Permutation von N Elementen, Liste von Transpositionen </a:t>
            </a:r>
          </a:p>
          <a:p>
            <a:pPr marL="171450" indent="-171450">
              <a:buFontTx/>
              <a:buChar char="-"/>
            </a:pPr>
            <a:r>
              <a:rPr lang="de-DE" baseline="0" dirty="0" smtClean="0"/>
              <a:t>Tausche Zahlen/Städte (</a:t>
            </a:r>
            <a:r>
              <a:rPr lang="de-DE" baseline="0" dirty="0" err="1" smtClean="0"/>
              <a:t>i_k</a:t>
            </a:r>
            <a:r>
              <a:rPr lang="de-DE" baseline="0" dirty="0" smtClean="0"/>
              <a:t>, </a:t>
            </a:r>
            <a:r>
              <a:rPr lang="de-DE" baseline="0" dirty="0" err="1" smtClean="0"/>
              <a:t>j_k</a:t>
            </a:r>
            <a:r>
              <a:rPr lang="de-DE" baseline="0" dirty="0" smtClean="0"/>
              <a:t>)</a:t>
            </a:r>
          </a:p>
          <a:p>
            <a:pPr marL="171450" indent="-171450">
              <a:buFontTx/>
              <a:buChar char="-"/>
            </a:pPr>
            <a:r>
              <a:rPr lang="de-DE" baseline="0" dirty="0" smtClean="0"/>
              <a:t>Länge: Anzahl der Transpositionen</a:t>
            </a:r>
          </a:p>
        </p:txBody>
      </p:sp>
      <p:sp>
        <p:nvSpPr>
          <p:cNvPr id="4" name="Foliennummernplatzhalter 3"/>
          <p:cNvSpPr>
            <a:spLocks noGrp="1"/>
          </p:cNvSpPr>
          <p:nvPr>
            <p:ph type="sldNum" sz="quarter" idx="10"/>
          </p:nvPr>
        </p:nvSpPr>
        <p:spPr/>
        <p:txBody>
          <a:bodyPr/>
          <a:lstStyle/>
          <a:p>
            <a:fld id="{DF61EA0F-A667-4B49-8422-0062BC55E249}" type="slidenum">
              <a:rPr lang="de-DE" smtClean="0"/>
              <a:t>14</a:t>
            </a:fld>
            <a:endParaRPr lang="de-DE" dirty="0"/>
          </a:p>
        </p:txBody>
      </p:sp>
    </p:spTree>
    <p:extLst>
      <p:ext uri="{BB962C8B-B14F-4D97-AF65-F5344CB8AC3E}">
        <p14:creationId xmlns:p14="http://schemas.microsoft.com/office/powerpoint/2010/main" val="413134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Komposition, evtl. kontrahieren -&gt; kleinere Differenz</a:t>
            </a:r>
            <a:endParaRPr lang="de-DE"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15</a:t>
            </a:fld>
            <a:endParaRPr lang="de-DE" dirty="0"/>
          </a:p>
        </p:txBody>
      </p:sp>
    </p:spTree>
    <p:extLst>
      <p:ext uri="{BB962C8B-B14F-4D97-AF65-F5344CB8AC3E}">
        <p14:creationId xmlns:p14="http://schemas.microsoft.com/office/powerpoint/2010/main" val="403863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Algorithmus,</a:t>
            </a:r>
            <a:r>
              <a:rPr lang="de-DE" baseline="0" dirty="0" smtClean="0"/>
              <a:t> </a:t>
            </a:r>
            <a:r>
              <a:rPr lang="de-DE" baseline="0" dirty="0" err="1" smtClean="0"/>
              <a:t>sodas</a:t>
            </a:r>
            <a:r>
              <a:rPr lang="de-DE" baseline="0" dirty="0" smtClean="0"/>
              <a:t> x_1+v=x_2 (</a:t>
            </a:r>
            <a:r>
              <a:rPr lang="de-DE" baseline="0" dirty="0" err="1" smtClean="0"/>
              <a:t>attraction</a:t>
            </a:r>
            <a:r>
              <a:rPr lang="de-DE" baseline="0" dirty="0" smtClean="0"/>
              <a:t> </a:t>
            </a:r>
            <a:r>
              <a:rPr lang="de-DE" baseline="0" dirty="0" err="1" smtClean="0"/>
              <a:t>of</a:t>
            </a:r>
            <a:r>
              <a:rPr lang="de-DE" baseline="0" dirty="0" smtClean="0"/>
              <a:t> x1 </a:t>
            </a:r>
            <a:r>
              <a:rPr lang="de-DE" baseline="0" dirty="0" err="1" smtClean="0"/>
              <a:t>to</a:t>
            </a:r>
            <a:r>
              <a:rPr lang="de-DE" baseline="0" dirty="0" smtClean="0"/>
              <a:t> x2), v </a:t>
            </a:r>
            <a:r>
              <a:rPr lang="de-DE" baseline="0" dirty="0" err="1" smtClean="0"/>
              <a:t>shortest</a:t>
            </a:r>
            <a:r>
              <a:rPr lang="de-DE" baseline="0" dirty="0" smtClean="0"/>
              <a:t> </a:t>
            </a:r>
            <a:r>
              <a:rPr lang="de-DE" baseline="0" dirty="0" err="1" smtClean="0"/>
              <a:t>sequence</a:t>
            </a:r>
            <a:r>
              <a:rPr lang="de-DE" baseline="0" dirty="0" smtClean="0"/>
              <a:t> </a:t>
            </a:r>
            <a:r>
              <a:rPr lang="de-DE" baseline="0" dirty="0" err="1" smtClean="0"/>
              <a:t>of</a:t>
            </a:r>
            <a:r>
              <a:rPr lang="de-DE" baseline="0" dirty="0" smtClean="0"/>
              <a:t> </a:t>
            </a:r>
            <a:r>
              <a:rPr lang="de-DE" baseline="0" dirty="0" err="1" smtClean="0"/>
              <a:t>transpositions</a:t>
            </a:r>
            <a:endParaRPr lang="de-DE" dirty="0" smtClean="0"/>
          </a:p>
          <a:p>
            <a:pPr marL="171450" indent="-171450">
              <a:buFontTx/>
              <a:buChar char="-"/>
            </a:pPr>
            <a:r>
              <a:rPr lang="de-DE" baseline="0" dirty="0" smtClean="0"/>
              <a:t>Abstand (</a:t>
            </a:r>
            <a:r>
              <a:rPr lang="de-DE" baseline="0" dirty="0" err="1" smtClean="0"/>
              <a:t>symm</a:t>
            </a:r>
            <a:r>
              <a:rPr lang="de-DE" baseline="0" dirty="0" smtClean="0"/>
              <a:t>, </a:t>
            </a:r>
            <a:r>
              <a:rPr lang="de-DE" baseline="0" dirty="0" err="1" smtClean="0"/>
              <a:t>def</a:t>
            </a:r>
            <a:r>
              <a:rPr lang="de-DE" baseline="0" dirty="0" smtClean="0"/>
              <a:t>., </a:t>
            </a:r>
            <a:r>
              <a:rPr lang="de-DE" baseline="0" dirty="0" err="1" smtClean="0"/>
              <a:t>Dreiecksun</a:t>
            </a:r>
            <a:r>
              <a:rPr lang="de-DE" baseline="0" dirty="0" smtClean="0"/>
              <a:t>.) Anzahl der Transpositionen, für physische N. wichtig</a:t>
            </a:r>
            <a:endParaRPr lang="de-DE" dirty="0" smtClean="0"/>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16</a:t>
            </a:fld>
            <a:endParaRPr lang="de-DE" dirty="0"/>
          </a:p>
        </p:txBody>
      </p:sp>
    </p:spTree>
    <p:extLst>
      <p:ext uri="{BB962C8B-B14F-4D97-AF65-F5344CB8AC3E}">
        <p14:creationId xmlns:p14="http://schemas.microsoft.com/office/powerpoint/2010/main" val="197742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Multiplikation (</a:t>
            </a:r>
            <a:r>
              <a:rPr lang="de-DE" dirty="0" err="1" smtClean="0"/>
              <a:t>realnr</a:t>
            </a:r>
            <a:r>
              <a:rPr lang="de-DE" dirty="0" smtClean="0"/>
              <a:t>, Diff.)-&gt;Diff. ,</a:t>
            </a:r>
            <a:r>
              <a:rPr lang="de-DE" baseline="0" dirty="0" smtClean="0"/>
              <a:t> c reell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17</a:t>
            </a:fld>
            <a:endParaRPr lang="de-DE" dirty="0"/>
          </a:p>
        </p:txBody>
      </p:sp>
    </p:spTree>
    <p:extLst>
      <p:ext uri="{BB962C8B-B14F-4D97-AF65-F5344CB8AC3E}">
        <p14:creationId xmlns:p14="http://schemas.microsoft.com/office/powerpoint/2010/main" val="318300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assume</a:t>
            </a:r>
            <a:r>
              <a:rPr lang="de-DE" dirty="0" smtClean="0"/>
              <a:t> c_3=c_2</a:t>
            </a:r>
          </a:p>
          <a:p>
            <a:pPr marL="171450" indent="-171450">
              <a:buFontTx/>
              <a:buChar char="-"/>
            </a:pPr>
            <a:r>
              <a:rPr lang="de-DE" dirty="0" smtClean="0"/>
              <a:t>definieren Mittelpunkt</a:t>
            </a:r>
          </a:p>
          <a:p>
            <a:pPr marL="171450" indent="-171450">
              <a:buFontTx/>
              <a:buChar char="-"/>
            </a:pPr>
            <a:r>
              <a:rPr lang="de-DE" dirty="0" smtClean="0"/>
              <a:t>Attraktion vom</a:t>
            </a:r>
            <a:r>
              <a:rPr lang="de-DE" baseline="0" dirty="0" smtClean="0"/>
              <a:t> Mittelpunkt auf x</a:t>
            </a:r>
            <a:endParaRPr lang="de-DE" dirty="0" smtClean="0"/>
          </a:p>
          <a:p>
            <a:pPr marL="171450" indent="-171450">
              <a:buFontTx/>
              <a:buChar char="-"/>
            </a:pPr>
            <a:r>
              <a:rPr lang="de-DE" dirty="0" smtClean="0"/>
              <a:t>Gleichung anwenden</a:t>
            </a:r>
            <a:r>
              <a:rPr lang="de-DE" baseline="0" dirty="0" smtClean="0"/>
              <a:t> auf jedes Partikel in jedem Zeitschritt</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18</a:t>
            </a:fld>
            <a:endParaRPr lang="de-DE" dirty="0"/>
          </a:p>
        </p:txBody>
      </p:sp>
    </p:spTree>
    <p:extLst>
      <p:ext uri="{BB962C8B-B14F-4D97-AF65-F5344CB8AC3E}">
        <p14:creationId xmlns:p14="http://schemas.microsoft.com/office/powerpoint/2010/main" val="208431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Dem PSO Algorithmus nicht möglich, den erwünschten und erwarteten Wert zu erreichen, ist Schwarm im </a:t>
            </a:r>
            <a:r>
              <a:rPr lang="de-DE" baseline="0" dirty="0" err="1" smtClean="0"/>
              <a:t>no</a:t>
            </a:r>
            <a:r>
              <a:rPr lang="de-DE" baseline="0" dirty="0" smtClean="0"/>
              <a:t> </a:t>
            </a:r>
            <a:r>
              <a:rPr lang="de-DE" baseline="0" dirty="0" err="1" smtClean="0"/>
              <a:t>hope</a:t>
            </a:r>
            <a:r>
              <a:rPr lang="de-DE" baseline="0" dirty="0" smtClean="0"/>
              <a:t> </a:t>
            </a:r>
            <a:r>
              <a:rPr lang="de-DE" baseline="0" dirty="0" err="1" smtClean="0"/>
              <a:t>state</a:t>
            </a:r>
            <a:endParaRPr lang="de-DE" baseline="0" dirty="0" smtClean="0"/>
          </a:p>
          <a:p>
            <a:pPr marL="171450" indent="-171450">
              <a:buFontTx/>
              <a:buChar char="-"/>
            </a:pPr>
            <a:r>
              <a:rPr lang="de-DE" baseline="0" dirty="0" smtClean="0"/>
              <a:t>Ursachen: Partikel bewegen sich nicht-&gt; keine bessere Pos., Abstand 1, bewegt sich nicht oder geht zum exakt gleicher Position (</a:t>
            </a:r>
            <a:r>
              <a:rPr lang="de-DE" baseline="0" dirty="0" err="1" smtClean="0"/>
              <a:t>depends</a:t>
            </a:r>
            <a:r>
              <a:rPr lang="de-DE" baseline="0" dirty="0" smtClean="0"/>
              <a:t> on Vertrauenskoeffizienten), irgendwann kleiner als N(N-1), keine Bewegung</a:t>
            </a:r>
          </a:p>
          <a:p>
            <a:pPr marL="171450" indent="-171450">
              <a:buFontTx/>
              <a:buChar char="-"/>
            </a:pPr>
            <a:r>
              <a:rPr lang="de-DE" baseline="0" dirty="0" smtClean="0"/>
              <a:t>Schwarm zu klein, Abstand zwischen zwei Partikel zu klein -&gt; identisch, jeder Zeitschritt, reduzierter Schwarm</a:t>
            </a:r>
          </a:p>
          <a:p>
            <a:pPr marL="171450" indent="-171450">
              <a:buFontTx/>
              <a:buChar char="-"/>
            </a:pPr>
            <a:r>
              <a:rPr lang="de-DE" baseline="0" dirty="0" smtClean="0"/>
              <a:t>keine effektive Bewegung &lt;- sehr langsame Bewegung</a:t>
            </a:r>
          </a:p>
          <a:p>
            <a:pPr marL="171450" indent="-171450">
              <a:buFontTx/>
              <a:buChar char="-"/>
            </a:pPr>
            <a:r>
              <a:rPr lang="de-DE" baseline="0" dirty="0" smtClean="0"/>
              <a:t>Keine Verbesserung (in absehbarer Zeit)</a:t>
            </a:r>
          </a:p>
          <a:p>
            <a:pPr marL="171450" indent="-171450">
              <a:buFontTx/>
              <a:buChar char="-"/>
            </a:pPr>
            <a:r>
              <a:rPr lang="de-DE" baseline="0" dirty="0" smtClean="0"/>
              <a:t>Ergebnis akzeptieren oder </a:t>
            </a:r>
            <a:r>
              <a:rPr lang="de-DE" baseline="0" dirty="0" err="1" smtClean="0"/>
              <a:t>Rehope</a:t>
            </a:r>
            <a:r>
              <a:rPr lang="de-DE" baseline="0" dirty="0" smtClean="0"/>
              <a:t>-Prozess starten</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19</a:t>
            </a:fld>
            <a:endParaRPr lang="de-DE" dirty="0"/>
          </a:p>
        </p:txBody>
      </p:sp>
    </p:spTree>
    <p:extLst>
      <p:ext uri="{BB962C8B-B14F-4D97-AF65-F5344CB8AC3E}">
        <p14:creationId xmlns:p14="http://schemas.microsoft.com/office/powerpoint/2010/main" val="289966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err="1" smtClean="0"/>
              <a:t>swarm</a:t>
            </a:r>
            <a:r>
              <a:rPr lang="de-DE" baseline="0" dirty="0" smtClean="0"/>
              <a:t> </a:t>
            </a:r>
            <a:r>
              <a:rPr lang="de-DE" baseline="0" dirty="0" err="1" smtClean="0"/>
              <a:t>is</a:t>
            </a:r>
            <a:r>
              <a:rPr lang="de-DE" baseline="0" dirty="0" smtClean="0"/>
              <a:t> </a:t>
            </a:r>
            <a:r>
              <a:rPr lang="de-DE" baseline="0" dirty="0" err="1" smtClean="0"/>
              <a:t>reexpanded</a:t>
            </a:r>
            <a:endParaRPr lang="de-DE" baseline="0" dirty="0" smtClean="0"/>
          </a:p>
          <a:p>
            <a:pPr marL="171450" indent="-171450">
              <a:buFontTx/>
              <a:buChar char="-"/>
            </a:pPr>
            <a:r>
              <a:rPr lang="de-DE" baseline="0" dirty="0" smtClean="0"/>
              <a:t>LDM: Jedes Partikel geht zurück zum PBP und bewegt sich zufällig und langsam (1), stoppt, sobald es eine bessere Position findet oder wenn maximale Anzahl der Schritte erreicht ist</a:t>
            </a:r>
          </a:p>
          <a:p>
            <a:pPr marL="171450" indent="-171450">
              <a:buFontTx/>
              <a:buChar char="-"/>
            </a:pPr>
            <a:r>
              <a:rPr lang="de-DE" baseline="0" dirty="0" smtClean="0"/>
              <a:t>EDM: Jedes Partikel geht zurück zum PBP, bewegt sich langsam (1), solange es eine bessere Pos. findet in höchsten N Schritten, teurer als LDM, nur benutzt, wenn Algorithmus und LDM nicht funktioniert</a:t>
            </a:r>
          </a:p>
          <a:p>
            <a:pPr marL="171450" indent="-171450">
              <a:buFontTx/>
              <a:buChar char="-"/>
            </a:pPr>
            <a:r>
              <a:rPr lang="de-DE" baseline="0" dirty="0" smtClean="0"/>
              <a:t>LIL: mächtiger, aber teurer, nur benutzt, wenn man weiß, dass es eine bessere Lösung gibt und Gleichung und EDM nicht funktioniert, unendlich viele Zielfunktionen mit demselben globalen Minimum, irgendeine benutzen, besten Nachbarn finden, für jeden Nachbarn mit Abstand 1 wird ein temporärer Funktionswert generiert, x bewegt sich zum besten Nachbarn, O(N²)</a:t>
            </a:r>
          </a:p>
        </p:txBody>
      </p:sp>
      <p:sp>
        <p:nvSpPr>
          <p:cNvPr id="4" name="Foliennummernplatzhalter 3"/>
          <p:cNvSpPr>
            <a:spLocks noGrp="1"/>
          </p:cNvSpPr>
          <p:nvPr>
            <p:ph type="sldNum" sz="quarter" idx="10"/>
          </p:nvPr>
        </p:nvSpPr>
        <p:spPr/>
        <p:txBody>
          <a:bodyPr/>
          <a:lstStyle/>
          <a:p>
            <a:fld id="{DF61EA0F-A667-4B49-8422-0062BC55E249}" type="slidenum">
              <a:rPr lang="de-DE" smtClean="0"/>
              <a:t>20</a:t>
            </a:fld>
            <a:endParaRPr lang="de-DE" dirty="0"/>
          </a:p>
        </p:txBody>
      </p:sp>
    </p:spTree>
    <p:extLst>
      <p:ext uri="{BB962C8B-B14F-4D97-AF65-F5344CB8AC3E}">
        <p14:creationId xmlns:p14="http://schemas.microsoft.com/office/powerpoint/2010/main" val="158405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61EA0F-A667-4B49-8422-0062BC55E249}" type="slidenum">
              <a:rPr lang="de-DE" smtClean="0"/>
              <a:t>2</a:t>
            </a:fld>
            <a:endParaRPr lang="de-DE" dirty="0"/>
          </a:p>
        </p:txBody>
      </p:sp>
    </p:spTree>
    <p:extLst>
      <p:ext uri="{BB962C8B-B14F-4D97-AF65-F5344CB8AC3E}">
        <p14:creationId xmlns:p14="http://schemas.microsoft.com/office/powerpoint/2010/main" val="378781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ARM: Kombinationen der drei ReHope Prozesse, die Methoden können abhängig der Anzahl der Schritte ohne Verbesserung benutzt werden, Beispiel für Strategie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21</a:t>
            </a:fld>
            <a:endParaRPr lang="de-DE" dirty="0"/>
          </a:p>
        </p:txBody>
      </p:sp>
    </p:spTree>
    <p:extLst>
      <p:ext uri="{BB962C8B-B14F-4D97-AF65-F5344CB8AC3E}">
        <p14:creationId xmlns:p14="http://schemas.microsoft.com/office/powerpoint/2010/main" val="319684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Schwarmgröße hängt von der Anzahl der lokalen Minima ab</a:t>
            </a:r>
          </a:p>
          <a:p>
            <a:pPr marL="171450" indent="-171450">
              <a:buFontTx/>
              <a:buChar char="-"/>
            </a:pPr>
            <a:r>
              <a:rPr lang="de-DE" baseline="0" dirty="0" smtClean="0"/>
              <a:t>Nachbarschaft einschließlich Partikel, (jedes Partikel braucht 3 Differenzen, um ein neues zu generieren)</a:t>
            </a:r>
          </a:p>
          <a:p>
            <a:pPr marL="171450" indent="-171450">
              <a:buFontTx/>
              <a:buChar char="-"/>
            </a:pPr>
            <a:r>
              <a:rPr lang="de-DE" baseline="0" dirty="0" smtClean="0"/>
              <a:t>Geschätzte Parameter, im Voraus schwer zu sagen, welche Parameter am besten geeignet sind, ausprobieren</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22</a:t>
            </a:fld>
            <a:endParaRPr lang="de-DE" dirty="0"/>
          </a:p>
        </p:txBody>
      </p:sp>
    </p:spTree>
    <p:extLst>
      <p:ext uri="{BB962C8B-B14F-4D97-AF65-F5344CB8AC3E}">
        <p14:creationId xmlns:p14="http://schemas.microsoft.com/office/powerpoint/2010/main" val="31390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Einfaches Beispiel</a:t>
            </a:r>
          </a:p>
          <a:p>
            <a:pPr marL="171450" indent="-171450">
              <a:buFontTx/>
              <a:buChar char="-"/>
            </a:pPr>
            <a:r>
              <a:rPr lang="de-DE" dirty="0" smtClean="0"/>
              <a:t>Minimum ist 39,</a:t>
            </a:r>
            <a:r>
              <a:rPr lang="de-DE" baseline="0" dirty="0" smtClean="0"/>
              <a:t> mehrere Möglichkeiten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ang. wir kennen Lösung </a:t>
            </a:r>
            <a:r>
              <a:rPr lang="de-DE" dirty="0" err="1" smtClean="0"/>
              <a:t>x_lsg</a:t>
            </a:r>
            <a:endParaRPr lang="de-DE"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Graph</a:t>
            </a:r>
            <a:r>
              <a:rPr lang="de-DE" baseline="0" dirty="0" smtClean="0"/>
              <a:t> (d(</a:t>
            </a:r>
            <a:r>
              <a:rPr lang="de-DE" baseline="0" dirty="0" err="1" smtClean="0"/>
              <a:t>x_lsg</a:t>
            </a:r>
            <a:r>
              <a:rPr lang="de-DE" baseline="0" dirty="0" smtClean="0"/>
              <a:t>, x), f(x))</a:t>
            </a:r>
            <a:endParaRPr lang="de-DE" dirty="0" smtClean="0"/>
          </a:p>
          <a:p>
            <a:pPr marL="171450" indent="-171450">
              <a:buFontTx/>
              <a:buChar char="-"/>
            </a:pPr>
            <a:endParaRPr lang="de-DE"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23</a:t>
            </a:fld>
            <a:endParaRPr lang="de-DE" dirty="0"/>
          </a:p>
        </p:txBody>
      </p:sp>
    </p:spTree>
    <p:extLst>
      <p:ext uri="{BB962C8B-B14F-4D97-AF65-F5344CB8AC3E}">
        <p14:creationId xmlns:p14="http://schemas.microsoft.com/office/powerpoint/2010/main" val="74148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in jedem Schritt werden Partikel markiert, es gibt Äquivalenzklassen</a:t>
            </a:r>
          </a:p>
          <a:p>
            <a:pPr marL="171450" indent="-171450">
              <a:buFontTx/>
              <a:buChar char="-"/>
            </a:pPr>
            <a:r>
              <a:rPr lang="de-DE" baseline="0" dirty="0" smtClean="0"/>
              <a:t>16! Positionen, deutlich weniger geplottet</a:t>
            </a:r>
          </a:p>
          <a:p>
            <a:pPr marL="171450" indent="-171450">
              <a:buFontTx/>
              <a:buChar char="-"/>
            </a:pPr>
            <a:r>
              <a:rPr lang="de-DE" baseline="0" dirty="0" smtClean="0"/>
              <a:t>Schwarmgröße 16</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24</a:t>
            </a:fld>
            <a:endParaRPr lang="de-DE" dirty="0"/>
          </a:p>
        </p:txBody>
      </p:sp>
    </p:spTree>
    <p:extLst>
      <p:ext uri="{BB962C8B-B14F-4D97-AF65-F5344CB8AC3E}">
        <p14:creationId xmlns:p14="http://schemas.microsoft.com/office/powerpoint/2010/main" val="408489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Lücke zwischen 4 und 8 -&gt;schwer</a:t>
            </a:r>
          </a:p>
          <a:p>
            <a:pPr marL="171450" indent="-171450">
              <a:buFontTx/>
              <a:buChar char="-"/>
            </a:pPr>
            <a:r>
              <a:rPr lang="de-DE" baseline="0" dirty="0" smtClean="0"/>
              <a:t>Schwarm bewegt sich Richtung Lösung, manche Partikel bewegen sich zum Minimum der Äquivalenzklassen</a:t>
            </a:r>
          </a:p>
          <a:p>
            <a:pPr marL="171450" indent="-171450">
              <a:buFontTx/>
              <a:buChar char="-"/>
            </a:pPr>
            <a:r>
              <a:rPr lang="de-DE" baseline="0" dirty="0" smtClean="0"/>
              <a:t>Auch wenn man nicht die beste Lösung findet, findet es Quasilösungen</a:t>
            </a:r>
          </a:p>
          <a:p>
            <a:pPr marL="171450" indent="-171450">
              <a:buFontTx/>
              <a:buChar char="-"/>
            </a:pPr>
            <a:r>
              <a:rPr lang="de-DE" baseline="0" dirty="0" smtClean="0"/>
              <a:t>Schwarm groß genug-&gt; mehrere Lösungen gleichzeitig</a:t>
            </a:r>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31</a:t>
            </a:fld>
            <a:endParaRPr lang="de-DE" dirty="0"/>
          </a:p>
        </p:txBody>
      </p:sp>
    </p:spTree>
    <p:extLst>
      <p:ext uri="{BB962C8B-B14F-4D97-AF65-F5344CB8AC3E}">
        <p14:creationId xmlns:p14="http://schemas.microsoft.com/office/powerpoint/2010/main" val="379249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Physische Nachbarschaft braucht weniger </a:t>
            </a:r>
            <a:r>
              <a:rPr lang="de-DE" dirty="0" err="1" smtClean="0"/>
              <a:t>Tourevaluationen</a:t>
            </a:r>
            <a:r>
              <a:rPr lang="de-DE" dirty="0" smtClean="0"/>
              <a:t>,</a:t>
            </a:r>
            <a:r>
              <a:rPr lang="de-DE" baseline="0" dirty="0" smtClean="0"/>
              <a:t> aber teurer (mehr arithmetische Operationen), da Abstände in jedem Schritt neu berechnet werden muss</a:t>
            </a:r>
          </a:p>
          <a:p>
            <a:pPr marL="171450" indent="-171450">
              <a:buFontTx/>
              <a:buChar char="-"/>
            </a:pPr>
            <a:r>
              <a:rPr lang="de-DE" baseline="0" dirty="0" smtClean="0"/>
              <a:t>Nur ReHope benutzen reicht nicht, um die beste Lösung zu finden</a:t>
            </a:r>
          </a:p>
          <a:p>
            <a:pPr marL="171450" indent="-171450">
              <a:buFontTx/>
              <a:buChar char="-"/>
            </a:pPr>
            <a:r>
              <a:rPr lang="de-DE" baseline="0" dirty="0" smtClean="0"/>
              <a:t>Nur Algorithmus benutzen ohne ReHope reicht nicht, um die beste Lösung zu finden (außer, wenn man einen riesigen Schwarm hat)</a:t>
            </a:r>
          </a:p>
          <a:p>
            <a:pPr marL="171450" indent="-171450">
              <a:buFontTx/>
              <a:buChar char="-"/>
            </a:pPr>
            <a:r>
              <a:rPr lang="de-DE" baseline="0" dirty="0" smtClean="0"/>
              <a:t>Ergebnisse sind weder besonders gut noch schlecht</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32</a:t>
            </a:fld>
            <a:endParaRPr lang="de-DE" dirty="0"/>
          </a:p>
        </p:txBody>
      </p:sp>
    </p:spTree>
    <p:extLst>
      <p:ext uri="{BB962C8B-B14F-4D97-AF65-F5344CB8AC3E}">
        <p14:creationId xmlns:p14="http://schemas.microsoft.com/office/powerpoint/2010/main" val="2694927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Lokale und globale Attraktion haben zum späteren Zeitpunkt </a:t>
            </a:r>
            <a:r>
              <a:rPr lang="de-DE" baseline="0" dirty="0" err="1" smtClean="0"/>
              <a:t>common</a:t>
            </a:r>
            <a:r>
              <a:rPr lang="de-DE" baseline="0" dirty="0" smtClean="0"/>
              <a:t> </a:t>
            </a:r>
            <a:r>
              <a:rPr lang="de-DE" baseline="0" dirty="0" err="1" smtClean="0"/>
              <a:t>part</a:t>
            </a:r>
            <a:r>
              <a:rPr lang="de-DE" baseline="0" dirty="0" smtClean="0"/>
              <a:t> </a:t>
            </a:r>
            <a:r>
              <a:rPr lang="de-DE" baseline="0" dirty="0" err="1" smtClean="0"/>
              <a:t>of</a:t>
            </a:r>
            <a:r>
              <a:rPr lang="de-DE" baseline="0" dirty="0" smtClean="0"/>
              <a:t>  Transpositionen (experimentell)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Transpositionen im lokalen und globalen </a:t>
            </a:r>
            <a:r>
              <a:rPr lang="de-DE" baseline="0" dirty="0" err="1" smtClean="0"/>
              <a:t>Attraktor</a:t>
            </a:r>
            <a:r>
              <a:rPr lang="de-DE" baseline="0" dirty="0" smtClean="0"/>
              <a:t> heben sich auf, Partikel können nicht näher kommen (im Gegensatz dazu, dass ich die Kräfte verstärken)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Konvergenzverhalten vom DPSO Algorithmus unterscheidet sich von unserer Erwartung aus der klassischen PSO (später konvergieren die Partikel nicht mehr gegen die beste bisher gefundene Lösung, Abstand bleibt gleich)</a:t>
            </a:r>
          </a:p>
          <a:p>
            <a:pPr marL="171450" indent="-171450">
              <a:buFontTx/>
              <a:buChar char="-"/>
            </a:pPr>
            <a:r>
              <a:rPr lang="de-DE" baseline="0" dirty="0" smtClean="0"/>
              <a:t>Konvergenzrate in DPSO ist langsamer</a:t>
            </a:r>
          </a:p>
          <a:p>
            <a:pPr marL="171450" indent="-171450">
              <a:buFontTx/>
              <a:buChar char="-"/>
            </a:pPr>
            <a:endParaRPr lang="de-DE" baseline="0"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33</a:t>
            </a:fld>
            <a:endParaRPr lang="de-DE" dirty="0"/>
          </a:p>
        </p:txBody>
      </p:sp>
    </p:spTree>
    <p:extLst>
      <p:ext uri="{BB962C8B-B14F-4D97-AF65-F5344CB8AC3E}">
        <p14:creationId xmlns:p14="http://schemas.microsoft.com/office/powerpoint/2010/main" val="1664838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Ganzer Schwarm konvergiert</a:t>
            </a:r>
            <a:r>
              <a:rPr lang="de-DE" baseline="0" dirty="0" smtClean="0"/>
              <a:t> gegen beste Lösung p -&gt; alle lokalen und globalen </a:t>
            </a:r>
            <a:r>
              <a:rPr lang="de-DE" baseline="0" dirty="0" err="1" smtClean="0"/>
              <a:t>Attraktoren</a:t>
            </a:r>
            <a:r>
              <a:rPr lang="de-DE" baseline="0" dirty="0" smtClean="0"/>
              <a:t> sind identisch</a:t>
            </a:r>
          </a:p>
          <a:p>
            <a:pPr marL="171450" indent="-171450">
              <a:buFontTx/>
              <a:buChar char="-"/>
            </a:pPr>
            <a:r>
              <a:rPr lang="de-DE" baseline="0" dirty="0" smtClean="0"/>
              <a:t>Jedes Partikel hat </a:t>
            </a:r>
            <a:r>
              <a:rPr lang="de-DE" baseline="0" dirty="0" err="1" smtClean="0"/>
              <a:t>p_glob</a:t>
            </a:r>
            <a:r>
              <a:rPr lang="de-DE" baseline="0" dirty="0" smtClean="0"/>
              <a:t> besucht</a:t>
            </a:r>
          </a:p>
          <a:p>
            <a:pPr marL="171450" indent="-171450">
              <a:buFontTx/>
              <a:buChar char="-"/>
            </a:pPr>
            <a:r>
              <a:rPr lang="de-DE" baseline="0" dirty="0" smtClean="0"/>
              <a:t>a=0, da sonst Ergebnis noch schlechter wird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Aa Trägheit, </a:t>
            </a:r>
            <a:r>
              <a:rPr lang="de-DE" baseline="0" dirty="0" err="1" smtClean="0"/>
              <a:t>b_loc</a:t>
            </a:r>
            <a:r>
              <a:rPr lang="de-DE" baseline="0" dirty="0" smtClean="0"/>
              <a:t>, </a:t>
            </a:r>
            <a:r>
              <a:rPr lang="de-DE" baseline="0" dirty="0" err="1" smtClean="0"/>
              <a:t>b_glob</a:t>
            </a:r>
            <a:r>
              <a:rPr lang="de-DE" baseline="0" dirty="0" smtClean="0"/>
              <a:t>: Beschleunigungskoeffizienten bestimmen Einfluss des lokalen und globalen </a:t>
            </a:r>
            <a:r>
              <a:rPr lang="de-DE" baseline="0" dirty="0" err="1" smtClean="0"/>
              <a:t>Attraktors</a:t>
            </a:r>
            <a:r>
              <a:rPr lang="de-DE" baseline="0" dirty="0" smtClean="0"/>
              <a:t>, </a:t>
            </a:r>
            <a:r>
              <a:rPr lang="de-DE" baseline="0" dirty="0" err="1" smtClean="0"/>
              <a:t>r_loc</a:t>
            </a:r>
            <a:r>
              <a:rPr lang="de-DE" baseline="0" dirty="0" smtClean="0"/>
              <a:t>, </a:t>
            </a:r>
            <a:r>
              <a:rPr lang="de-DE" baseline="0" dirty="0" err="1" smtClean="0"/>
              <a:t>r_glob</a:t>
            </a:r>
            <a:r>
              <a:rPr lang="de-DE" baseline="0" dirty="0" smtClean="0"/>
              <a:t>: zufällig aus [0,1]</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34</a:t>
            </a:fld>
            <a:endParaRPr lang="de-DE" dirty="0"/>
          </a:p>
        </p:txBody>
      </p:sp>
    </p:spTree>
    <p:extLst>
      <p:ext uri="{BB962C8B-B14F-4D97-AF65-F5344CB8AC3E}">
        <p14:creationId xmlns:p14="http://schemas.microsoft.com/office/powerpoint/2010/main" val="1341772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reduce</a:t>
            </a:r>
            <a:r>
              <a:rPr lang="de-DE" dirty="0" smtClean="0"/>
              <a:t> </a:t>
            </a:r>
            <a:r>
              <a:rPr lang="de-DE" dirty="0" err="1" smtClean="0"/>
              <a:t>by</a:t>
            </a:r>
            <a:r>
              <a:rPr lang="de-DE" dirty="0" smtClean="0"/>
              <a:t> </a:t>
            </a:r>
            <a:r>
              <a:rPr lang="de-DE" dirty="0" err="1" smtClean="0"/>
              <a:t>factor</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35</a:t>
            </a:fld>
            <a:endParaRPr lang="de-DE" dirty="0"/>
          </a:p>
        </p:txBody>
      </p:sp>
    </p:spTree>
    <p:extLst>
      <p:ext uri="{BB962C8B-B14F-4D97-AF65-F5344CB8AC3E}">
        <p14:creationId xmlns:p14="http://schemas.microsoft.com/office/powerpoint/2010/main" val="2062172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Sei d</a:t>
            </a:r>
            <a:r>
              <a:rPr lang="de-DE" baseline="0" dirty="0" smtClean="0"/>
              <a:t> Anzahl der Transpositionen in (p-</a:t>
            </a:r>
            <a:r>
              <a:rPr lang="de-DE" baseline="0" dirty="0" err="1" smtClean="0"/>
              <a:t>x_i</a:t>
            </a:r>
            <a:r>
              <a:rPr lang="de-DE" baseline="0" dirty="0" smtClean="0"/>
              <a:t>^(t))</a:t>
            </a:r>
          </a:p>
          <a:p>
            <a:pPr marL="171450" indent="-171450">
              <a:buFontTx/>
              <a:buChar char="-"/>
            </a:pPr>
            <a:r>
              <a:rPr lang="de-DE" baseline="0" dirty="0" smtClean="0"/>
              <a:t>Gemeinsamen Teil aus den ersten min… Transpositionen</a:t>
            </a:r>
          </a:p>
          <a:p>
            <a:pPr marL="171450" indent="-171450">
              <a:buFontTx/>
              <a:buChar char="-"/>
            </a:pPr>
            <a:r>
              <a:rPr lang="de-DE" baseline="0" dirty="0" smtClean="0"/>
              <a:t>Anwendung von </a:t>
            </a:r>
            <a:r>
              <a:rPr lang="de-DE" baseline="0" dirty="0" err="1" smtClean="0"/>
              <a:t>r_loc</a:t>
            </a:r>
            <a:r>
              <a:rPr lang="de-DE" baseline="0" dirty="0" smtClean="0"/>
              <a:t>*b*d, in jeder Transposition erreicht ein Element den Platz, den es auch in p hat, aber: nochmalige Anwendung der gleichen Transpositionen, diese „richtigen“ Elemente bewegen sich nun zurück/weiter weg</a:t>
            </a:r>
          </a:p>
        </p:txBody>
      </p:sp>
      <p:sp>
        <p:nvSpPr>
          <p:cNvPr id="4" name="Foliennummernplatzhalter 3"/>
          <p:cNvSpPr>
            <a:spLocks noGrp="1"/>
          </p:cNvSpPr>
          <p:nvPr>
            <p:ph type="sldNum" sz="quarter" idx="10"/>
          </p:nvPr>
        </p:nvSpPr>
        <p:spPr/>
        <p:txBody>
          <a:bodyPr/>
          <a:lstStyle/>
          <a:p>
            <a:fld id="{DF61EA0F-A667-4B49-8422-0062BC55E249}" type="slidenum">
              <a:rPr lang="de-DE" smtClean="0"/>
              <a:t>36</a:t>
            </a:fld>
            <a:endParaRPr lang="de-DE" dirty="0"/>
          </a:p>
        </p:txBody>
      </p:sp>
    </p:spTree>
    <p:extLst>
      <p:ext uri="{BB962C8B-B14F-4D97-AF65-F5344CB8AC3E}">
        <p14:creationId xmlns:p14="http://schemas.microsoft.com/office/powerpoint/2010/main" val="184891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61EA0F-A667-4B49-8422-0062BC55E249}" type="slidenum">
              <a:rPr lang="de-DE" smtClean="0"/>
              <a:t>3</a:t>
            </a:fld>
            <a:endParaRPr lang="de-DE" dirty="0"/>
          </a:p>
        </p:txBody>
      </p:sp>
    </p:spTree>
    <p:extLst>
      <p:ext uri="{BB962C8B-B14F-4D97-AF65-F5344CB8AC3E}">
        <p14:creationId xmlns:p14="http://schemas.microsoft.com/office/powerpoint/2010/main" val="2440906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Abstand zu p reduziert sich nur um den unterschiedlichen Teil, werden nur einmal angewandt |</a:t>
            </a:r>
            <a:r>
              <a:rPr lang="de-DE" baseline="0" dirty="0" err="1" smtClean="0"/>
              <a:t>r_loc-r_glob</a:t>
            </a:r>
            <a:r>
              <a:rPr lang="de-DE" baseline="0" dirty="0" smtClean="0"/>
              <a:t>|*b*d, tragen zur Konvergenz bei (effektive Transpositionen)</a:t>
            </a:r>
          </a:p>
          <a:p>
            <a:pPr marL="171450" indent="-171450">
              <a:buFontTx/>
              <a:buChar char="-"/>
            </a:pPr>
            <a:r>
              <a:rPr lang="de-DE" baseline="0" dirty="0" err="1" smtClean="0"/>
              <a:t>Wsl</a:t>
            </a:r>
            <a:r>
              <a:rPr lang="de-DE" baseline="0" dirty="0" smtClean="0"/>
              <a:t>, dass Anteil der effektiven Transpositionen &gt;-….</a:t>
            </a:r>
          </a:p>
          <a:p>
            <a:pPr marL="171450" indent="-171450">
              <a:buFontTx/>
              <a:buChar char="-"/>
            </a:pPr>
            <a:r>
              <a:rPr lang="de-DE" baseline="0" dirty="0" smtClean="0"/>
              <a:t>Beide r gleich</a:t>
            </a:r>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37</a:t>
            </a:fld>
            <a:endParaRPr lang="de-DE" dirty="0"/>
          </a:p>
        </p:txBody>
      </p:sp>
    </p:spTree>
    <p:extLst>
      <p:ext uri="{BB962C8B-B14F-4D97-AF65-F5344CB8AC3E}">
        <p14:creationId xmlns:p14="http://schemas.microsoft.com/office/powerpoint/2010/main" val="1955155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Wsl</a:t>
            </a:r>
            <a:r>
              <a:rPr lang="de-DE" dirty="0" smtClean="0"/>
              <a:t> </a:t>
            </a:r>
            <a:r>
              <a:rPr lang="de-DE" dirty="0" err="1" smtClean="0"/>
              <a:t>qs</a:t>
            </a:r>
            <a:endParaRPr lang="de-DE" dirty="0" smtClean="0"/>
          </a:p>
          <a:p>
            <a:pPr marL="171450" indent="-171450">
              <a:buFontTx/>
              <a:buChar char="-"/>
            </a:pPr>
            <a:r>
              <a:rPr lang="de-DE" dirty="0" err="1" smtClean="0"/>
              <a:t>Wsl</a:t>
            </a:r>
            <a:r>
              <a:rPr lang="de-DE" dirty="0" smtClean="0"/>
              <a:t>,</a:t>
            </a:r>
            <a:r>
              <a:rPr lang="de-DE" baseline="0" dirty="0" smtClean="0"/>
              <a:t> dass effektive Transpositionen größer als s</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38</a:t>
            </a:fld>
            <a:endParaRPr lang="de-DE" dirty="0"/>
          </a:p>
        </p:txBody>
      </p:sp>
    </p:spTree>
    <p:extLst>
      <p:ext uri="{BB962C8B-B14F-4D97-AF65-F5344CB8AC3E}">
        <p14:creationId xmlns:p14="http://schemas.microsoft.com/office/powerpoint/2010/main" val="658236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b_loc</a:t>
            </a:r>
            <a:r>
              <a:rPr lang="de-DE" dirty="0" smtClean="0"/>
              <a:t> und </a:t>
            </a:r>
            <a:r>
              <a:rPr lang="de-DE" dirty="0" err="1" smtClean="0"/>
              <a:t>b_glob</a:t>
            </a:r>
            <a:r>
              <a:rPr lang="de-DE" dirty="0" smtClean="0"/>
              <a:t> gewichten den</a:t>
            </a:r>
            <a:r>
              <a:rPr lang="de-DE" baseline="0" dirty="0" smtClean="0"/>
              <a:t> lokalen/</a:t>
            </a:r>
            <a:r>
              <a:rPr lang="de-DE" baseline="0" dirty="0" err="1" smtClean="0"/>
              <a:t>glob</a:t>
            </a:r>
            <a:r>
              <a:rPr lang="de-DE" baseline="0" dirty="0" smtClean="0"/>
              <a:t>. Attraktor, großer Einfluss </a:t>
            </a:r>
          </a:p>
        </p:txBody>
      </p:sp>
      <p:sp>
        <p:nvSpPr>
          <p:cNvPr id="4" name="Foliennummernplatzhalter 3"/>
          <p:cNvSpPr>
            <a:spLocks noGrp="1"/>
          </p:cNvSpPr>
          <p:nvPr>
            <p:ph type="sldNum" sz="quarter" idx="10"/>
          </p:nvPr>
        </p:nvSpPr>
        <p:spPr/>
        <p:txBody>
          <a:bodyPr/>
          <a:lstStyle/>
          <a:p>
            <a:fld id="{DF61EA0F-A667-4B49-8422-0062BC55E249}" type="slidenum">
              <a:rPr lang="de-DE" smtClean="0"/>
              <a:t>39</a:t>
            </a:fld>
            <a:endParaRPr lang="de-DE" dirty="0"/>
          </a:p>
        </p:txBody>
      </p:sp>
    </p:spTree>
    <p:extLst>
      <p:ext uri="{BB962C8B-B14F-4D97-AF65-F5344CB8AC3E}">
        <p14:creationId xmlns:p14="http://schemas.microsoft.com/office/powerpoint/2010/main" val="417992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Diskret: lok./</a:t>
            </a:r>
            <a:r>
              <a:rPr lang="de-DE" baseline="0" dirty="0" err="1" smtClean="0"/>
              <a:t>glob</a:t>
            </a:r>
            <a:r>
              <a:rPr lang="de-DE" baseline="0" dirty="0" smtClean="0"/>
              <a:t>. Attraktion zieht Partikel nicht näher zu den </a:t>
            </a:r>
            <a:r>
              <a:rPr lang="de-DE" baseline="0" dirty="0" err="1" smtClean="0"/>
              <a:t>Attraktoren</a:t>
            </a:r>
            <a:endParaRPr lang="de-DE"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40</a:t>
            </a:fld>
            <a:endParaRPr lang="de-DE" dirty="0"/>
          </a:p>
        </p:txBody>
      </p:sp>
    </p:spTree>
    <p:extLst>
      <p:ext uri="{BB962C8B-B14F-4D97-AF65-F5344CB8AC3E}">
        <p14:creationId xmlns:p14="http://schemas.microsoft.com/office/powerpoint/2010/main" val="3562566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Verlangsamungseffekt verhindern</a:t>
            </a:r>
          </a:p>
          <a:p>
            <a:pPr marL="171450" indent="-171450">
              <a:buFontTx/>
              <a:buChar char="-"/>
            </a:pPr>
            <a:r>
              <a:rPr lang="de-DE" baseline="0" dirty="0" smtClean="0"/>
              <a:t>Neue Interpretation von Partikelbewegung (Addition), Diff. </a:t>
            </a:r>
          </a:p>
          <a:p>
            <a:pPr marL="171450" indent="-171450">
              <a:buFontTx/>
              <a:buChar char="-"/>
            </a:pPr>
            <a:r>
              <a:rPr lang="de-DE" baseline="0" dirty="0" smtClean="0"/>
              <a:t>Liefert bessere Ergebnisse als andere PSO</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41</a:t>
            </a:fld>
            <a:endParaRPr lang="de-DE" dirty="0"/>
          </a:p>
        </p:txBody>
      </p:sp>
    </p:spTree>
    <p:extLst>
      <p:ext uri="{BB962C8B-B14F-4D97-AF65-F5344CB8AC3E}">
        <p14:creationId xmlns:p14="http://schemas.microsoft.com/office/powerpoint/2010/main" val="4187511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Schwerpunkt-basierte</a:t>
            </a:r>
            <a:r>
              <a:rPr lang="de-DE" baseline="0" dirty="0" smtClean="0"/>
              <a:t> Bewegung, neue Interpretation von „Addition“</a:t>
            </a:r>
          </a:p>
          <a:p>
            <a:pPr marL="171450" indent="-171450">
              <a:buFontTx/>
              <a:buChar char="-"/>
            </a:pPr>
            <a:r>
              <a:rPr lang="de-DE" baseline="0" dirty="0" smtClean="0"/>
              <a:t>Früher: Addition als </a:t>
            </a:r>
            <a:r>
              <a:rPr lang="de-DE" baseline="0" dirty="0" err="1" smtClean="0"/>
              <a:t>Konkatenation</a:t>
            </a:r>
            <a:r>
              <a:rPr lang="de-DE" baseline="0" dirty="0" smtClean="0"/>
              <a:t>, aber wie eben gezeigt: wird sehr langsam nach einiger Zeit</a:t>
            </a:r>
          </a:p>
          <a:p>
            <a:pPr marL="171450" indent="-171450">
              <a:buFontTx/>
              <a:buChar char="-"/>
            </a:pPr>
            <a:r>
              <a:rPr lang="de-DE" baseline="0" dirty="0" smtClean="0"/>
              <a:t>Statt </a:t>
            </a:r>
            <a:r>
              <a:rPr lang="de-DE" baseline="0" dirty="0" err="1" smtClean="0"/>
              <a:t>Hintereinanderausführung</a:t>
            </a:r>
            <a:r>
              <a:rPr lang="de-DE" baseline="0" dirty="0" smtClean="0"/>
              <a:t> gucken, wohin uns die Attraktionen führen, und Mittelpunkt (Schwerpunkt) ausrechnen</a:t>
            </a:r>
          </a:p>
          <a:p>
            <a:pPr marL="171450" indent="-171450">
              <a:buFontTx/>
              <a:buChar char="-"/>
            </a:pPr>
            <a:r>
              <a:rPr lang="de-DE" baseline="0" dirty="0" smtClean="0"/>
              <a:t>a=0 und nur 2 </a:t>
            </a:r>
            <a:r>
              <a:rPr lang="de-DE" baseline="0" dirty="0" err="1" smtClean="0"/>
              <a:t>Attraktoren</a:t>
            </a:r>
            <a:r>
              <a:rPr lang="de-DE" baseline="0" dirty="0" smtClean="0"/>
              <a:t>, Schwerpunkt berechnet als Differenz der beiden Zielorte</a:t>
            </a:r>
          </a:p>
          <a:p>
            <a:pPr marL="171450" indent="-171450">
              <a:buFontTx/>
              <a:buChar char="-"/>
            </a:pPr>
            <a:r>
              <a:rPr lang="de-DE" baseline="0" dirty="0" smtClean="0"/>
              <a:t>Zufällige Bewegung am Ende verhindert ein zu schnelles Konvergieren</a:t>
            </a:r>
          </a:p>
        </p:txBody>
      </p:sp>
      <p:sp>
        <p:nvSpPr>
          <p:cNvPr id="4" name="Foliennummernplatzhalter 3"/>
          <p:cNvSpPr>
            <a:spLocks noGrp="1"/>
          </p:cNvSpPr>
          <p:nvPr>
            <p:ph type="sldNum" sz="quarter" idx="10"/>
          </p:nvPr>
        </p:nvSpPr>
        <p:spPr/>
        <p:txBody>
          <a:bodyPr/>
          <a:lstStyle/>
          <a:p>
            <a:fld id="{DF61EA0F-A667-4B49-8422-0062BC55E249}" type="slidenum">
              <a:rPr lang="de-DE" smtClean="0"/>
              <a:t>42</a:t>
            </a:fld>
            <a:endParaRPr lang="de-DE" dirty="0"/>
          </a:p>
        </p:txBody>
      </p:sp>
    </p:spTree>
    <p:extLst>
      <p:ext uri="{BB962C8B-B14F-4D97-AF65-F5344CB8AC3E}">
        <p14:creationId xmlns:p14="http://schemas.microsoft.com/office/powerpoint/2010/main" val="320743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Neue Interpretation von Diff.</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smtClean="0"/>
              <a:t>Bisher: Differenz</a:t>
            </a:r>
            <a:r>
              <a:rPr lang="de-DE" baseline="0" dirty="0" smtClean="0"/>
              <a:t> zwischen zwei Positionen x und y im Suchraum dargestellt durch Liste von Transpositionen der Städte (Knoten), Tour x -&gt; Tour y</a:t>
            </a:r>
            <a:endParaRPr lang="de-DE"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Jetzt: Vertauschung von Kanten, Differenz: Anzahl der Vertauschungen von Kanten, x-&gt;y überführt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Kanten die sich schneiden vertauschen, sodass eine kürzere Tour entsteht</a:t>
            </a:r>
          </a:p>
          <a:p>
            <a:pPr marL="171450" indent="-171450">
              <a:buFontTx/>
              <a:buChar char="-"/>
            </a:pPr>
            <a:r>
              <a:rPr lang="de-DE" dirty="0" smtClean="0"/>
              <a:t>Neuer Operator</a:t>
            </a:r>
            <a:r>
              <a:rPr lang="de-DE" baseline="0" dirty="0" smtClean="0"/>
              <a:t> (Kantenrekombinationsoperator)</a:t>
            </a:r>
          </a:p>
          <a:p>
            <a:pPr marL="171450" indent="-171450">
              <a:buFontTx/>
              <a:buChar char="-"/>
            </a:pPr>
            <a:r>
              <a:rPr lang="de-DE" baseline="0" dirty="0" smtClean="0"/>
              <a:t>L= (c_1,..,c_n) Tour, </a:t>
            </a:r>
            <a:r>
              <a:rPr lang="de-DE" baseline="0" dirty="0" err="1" smtClean="0"/>
              <a:t>edgeR</a:t>
            </a:r>
            <a:r>
              <a:rPr lang="de-DE" baseline="0" dirty="0" smtClean="0"/>
              <a:t>(</a:t>
            </a:r>
            <a:r>
              <a:rPr lang="de-DE" baseline="0" dirty="0" err="1" smtClean="0"/>
              <a:t>i,j</a:t>
            </a:r>
            <a:r>
              <a:rPr lang="de-DE" baseline="0" dirty="0" smtClean="0"/>
              <a:t>) invertiert die Folge der Städte zwischen Indizes i und j</a:t>
            </a:r>
          </a:p>
          <a:p>
            <a:pPr marL="0" indent="0">
              <a:buFontTx/>
              <a:buNone/>
            </a:pP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43</a:t>
            </a:fld>
            <a:endParaRPr lang="de-DE" dirty="0"/>
          </a:p>
        </p:txBody>
      </p:sp>
    </p:spTree>
    <p:extLst>
      <p:ext uri="{BB962C8B-B14F-4D97-AF65-F5344CB8AC3E}">
        <p14:creationId xmlns:p14="http://schemas.microsoft.com/office/powerpoint/2010/main" val="2170952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Neuer Operator</a:t>
            </a:r>
            <a:r>
              <a:rPr lang="de-DE" baseline="0" dirty="0" smtClean="0"/>
              <a:t> (Kantenrekombinationsoperator)</a:t>
            </a:r>
          </a:p>
          <a:p>
            <a:pPr marL="171450" indent="-171450">
              <a:buFontTx/>
              <a:buChar char="-"/>
            </a:pPr>
            <a:r>
              <a:rPr lang="de-DE" baseline="0" dirty="0" smtClean="0"/>
              <a:t>L= (c_1,..,c_n) Tour, </a:t>
            </a:r>
            <a:r>
              <a:rPr lang="de-DE" baseline="0" dirty="0" err="1" smtClean="0"/>
              <a:t>edgeR</a:t>
            </a:r>
            <a:r>
              <a:rPr lang="de-DE" baseline="0" dirty="0" smtClean="0"/>
              <a:t>(</a:t>
            </a:r>
            <a:r>
              <a:rPr lang="de-DE" baseline="0" dirty="0" err="1" smtClean="0"/>
              <a:t>i,j</a:t>
            </a:r>
            <a:r>
              <a:rPr lang="de-DE" baseline="0" dirty="0" smtClean="0"/>
              <a:t>) invertiert die Folge der Städte zwischen Indizes i und j</a:t>
            </a:r>
          </a:p>
          <a:p>
            <a:pPr marL="171450" indent="-171450">
              <a:buFontTx/>
              <a:buChar char="-"/>
            </a:pPr>
            <a:r>
              <a:rPr lang="de-DE" baseline="0" dirty="0" smtClean="0"/>
              <a:t>Statt Transpositionen eine Liste von Kantenvertauschungen</a:t>
            </a:r>
          </a:p>
          <a:p>
            <a:pPr marL="171450" indent="-171450">
              <a:buFontTx/>
              <a:buChar char="-"/>
            </a:pPr>
            <a:r>
              <a:rPr lang="de-DE" baseline="0" dirty="0" smtClean="0"/>
              <a:t>Algorithmus ähnlich dem um das Minimum der Transpositionen zu finden</a:t>
            </a:r>
          </a:p>
          <a:p>
            <a:pPr marL="171450" indent="-171450">
              <a:buFontTx/>
              <a:buChar char="-"/>
            </a:pPr>
            <a:r>
              <a:rPr lang="de-DE" baseline="0" dirty="0" err="1" smtClean="0"/>
              <a:t>Worst-case</a:t>
            </a:r>
            <a:r>
              <a:rPr lang="de-DE" baseline="0" dirty="0" smtClean="0"/>
              <a:t>: ½*(n-1) Vertauschungen zu viel</a:t>
            </a:r>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44</a:t>
            </a:fld>
            <a:endParaRPr lang="de-DE" dirty="0"/>
          </a:p>
        </p:txBody>
      </p:sp>
    </p:spTree>
    <p:extLst>
      <p:ext uri="{BB962C8B-B14F-4D97-AF65-F5344CB8AC3E}">
        <p14:creationId xmlns:p14="http://schemas.microsoft.com/office/powerpoint/2010/main" val="1048984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6 Probleme (52-100 Städte)</a:t>
            </a:r>
          </a:p>
          <a:p>
            <a:pPr marL="171450" indent="-171450">
              <a:buFontTx/>
              <a:buChar char="-"/>
            </a:pPr>
            <a:r>
              <a:rPr lang="de-DE" dirty="0" smtClean="0"/>
              <a:t>100 Partikel, 1000 Iterationen, 100 Durchläufe</a:t>
            </a:r>
          </a:p>
          <a:p>
            <a:pPr marL="171450" indent="-171450">
              <a:buFontTx/>
              <a:buChar char="-"/>
            </a:pPr>
            <a:r>
              <a:rPr lang="de-DE" dirty="0" smtClean="0"/>
              <a:t>Relativer Fehler</a:t>
            </a:r>
          </a:p>
          <a:p>
            <a:pPr marL="171450" indent="-171450">
              <a:buFontTx/>
              <a:buChar char="-"/>
            </a:pPr>
            <a:r>
              <a:rPr lang="de-DE" dirty="0" smtClean="0"/>
              <a:t>Maximaler</a:t>
            </a:r>
            <a:r>
              <a:rPr lang="de-DE" baseline="0" dirty="0" smtClean="0"/>
              <a:t> Wert</a:t>
            </a:r>
          </a:p>
          <a:p>
            <a:pPr marL="171450" indent="-171450">
              <a:buFontTx/>
              <a:buChar char="-"/>
            </a:pPr>
            <a:r>
              <a:rPr lang="de-DE" baseline="0" dirty="0" err="1" smtClean="0"/>
              <a:t>mean</a:t>
            </a:r>
            <a:r>
              <a:rPr lang="de-DE" baseline="0" dirty="0" smtClean="0"/>
              <a:t> (</a:t>
            </a:r>
            <a:r>
              <a:rPr lang="de-DE" baseline="0" dirty="0" err="1" smtClean="0"/>
              <a:t>standard</a:t>
            </a:r>
            <a:r>
              <a:rPr lang="de-DE" baseline="0" dirty="0" smtClean="0"/>
              <a:t> </a:t>
            </a:r>
            <a:r>
              <a:rPr lang="de-DE" baseline="0" dirty="0" err="1" smtClean="0"/>
              <a:t>deviation</a:t>
            </a:r>
            <a:r>
              <a:rPr lang="de-DE" baseline="0" dirty="0" smtClean="0"/>
              <a:t>)</a:t>
            </a:r>
          </a:p>
          <a:p>
            <a:pPr marL="171450" indent="-171450">
              <a:buFontTx/>
              <a:buChar char="-"/>
            </a:pPr>
            <a:r>
              <a:rPr lang="de-DE" baseline="0" dirty="0" smtClean="0"/>
              <a:t>Bestes Ergebnis</a:t>
            </a:r>
          </a:p>
        </p:txBody>
      </p:sp>
      <p:sp>
        <p:nvSpPr>
          <p:cNvPr id="4" name="Foliennummernplatzhalter 3"/>
          <p:cNvSpPr>
            <a:spLocks noGrp="1"/>
          </p:cNvSpPr>
          <p:nvPr>
            <p:ph type="sldNum" sz="quarter" idx="10"/>
          </p:nvPr>
        </p:nvSpPr>
        <p:spPr/>
        <p:txBody>
          <a:bodyPr/>
          <a:lstStyle/>
          <a:p>
            <a:fld id="{DF61EA0F-A667-4B49-8422-0062BC55E249}" type="slidenum">
              <a:rPr lang="de-DE" smtClean="0"/>
              <a:t>45</a:t>
            </a:fld>
            <a:endParaRPr lang="de-DE" dirty="0"/>
          </a:p>
        </p:txBody>
      </p:sp>
    </p:spTree>
    <p:extLst>
      <p:ext uri="{BB962C8B-B14F-4D97-AF65-F5344CB8AC3E}">
        <p14:creationId xmlns:p14="http://schemas.microsoft.com/office/powerpoint/2010/main" val="3411146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smtClean="0">
                <a:solidFill>
                  <a:schemeClr val="tx1"/>
                </a:solidFill>
                <a:effectLst/>
                <a:latin typeface="+mn-lt"/>
                <a:ea typeface="+mn-ea"/>
                <a:cs typeface="+mn-cs"/>
              </a:rPr>
              <a:t>DPSO funktioniert nicht wie erwartet, Konvergenzverhalten ist kontraintuitiv, wenn lokaler und globaler Attraktor fast zusammenfallen -&gt; langsam (heben auf, effektiv)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smtClean="0">
                <a:solidFill>
                  <a:schemeClr val="tx1"/>
                </a:solidFill>
                <a:effectLst/>
                <a:latin typeface="+mn-lt"/>
                <a:ea typeface="+mn-ea"/>
                <a:cs typeface="+mn-cs"/>
              </a:rPr>
              <a:t>Änderungen vornehmen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smtClean="0">
                <a:solidFill>
                  <a:schemeClr val="tx1"/>
                </a:solidFill>
                <a:effectLst/>
                <a:latin typeface="+mn-lt"/>
                <a:ea typeface="+mn-ea"/>
                <a:cs typeface="+mn-cs"/>
              </a:rPr>
              <a:t>Kantenvertauschung funktioniert besser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baseline="0" dirty="0" smtClean="0">
                <a:solidFill>
                  <a:schemeClr val="tx1"/>
                </a:solidFill>
                <a:effectLst/>
                <a:latin typeface="+mn-lt"/>
                <a:ea typeface="+mn-ea"/>
                <a:cs typeface="+mn-cs"/>
              </a:rPr>
              <a:t>DPSO n</a:t>
            </a:r>
            <a:r>
              <a:rPr lang="de-DE" sz="1200" kern="1200" dirty="0" smtClean="0">
                <a:solidFill>
                  <a:schemeClr val="tx1"/>
                </a:solidFill>
                <a:effectLst/>
                <a:latin typeface="+mn-lt"/>
                <a:ea typeface="+mn-ea"/>
                <a:cs typeface="+mn-cs"/>
              </a:rPr>
              <a:t>icht so mächtig wie spezifische Algorithmen, kann jedoch leicht für andere diskrete/kombinatorische Probleme modifiziert werden (andere Zielfunktion nehmen), wofür keine guten Algorithmen existieren, funktioniert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Für kontinuierliche Probleme gedacht, erfolgreich und einfache Anwendbarkeit, für diskrete Probleme adaptiert wie TSP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46</a:t>
            </a:fld>
            <a:endParaRPr lang="de-DE" dirty="0"/>
          </a:p>
        </p:txBody>
      </p:sp>
    </p:spTree>
    <p:extLst>
      <p:ext uri="{BB962C8B-B14F-4D97-AF65-F5344CB8AC3E}">
        <p14:creationId xmlns:p14="http://schemas.microsoft.com/office/powerpoint/2010/main" val="273569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432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8342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de-DE" sz="1200" kern="1200" dirty="0" err="1" smtClean="0">
                <a:solidFill>
                  <a:schemeClr val="tx1"/>
                </a:solidFill>
                <a:effectLst/>
                <a:latin typeface="+mn-lt"/>
                <a:ea typeface="+mn-ea"/>
                <a:cs typeface="+mn-cs"/>
              </a:rPr>
              <a:t>often</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used</a:t>
            </a:r>
            <a:r>
              <a:rPr lang="de-DE" sz="1200" kern="1200" baseline="0" dirty="0" smtClean="0">
                <a:solidFill>
                  <a:schemeClr val="tx1"/>
                </a:solidFill>
                <a:effectLst/>
                <a:latin typeface="+mn-lt"/>
                <a:ea typeface="+mn-ea"/>
                <a:cs typeface="+mn-cs"/>
              </a:rPr>
              <a:t> in </a:t>
            </a:r>
            <a:r>
              <a:rPr lang="de-DE" sz="1200" kern="1200" baseline="0" dirty="0" err="1" smtClean="0">
                <a:solidFill>
                  <a:schemeClr val="tx1"/>
                </a:solidFill>
                <a:effectLst/>
                <a:latin typeface="+mn-lt"/>
                <a:ea typeface="+mn-ea"/>
                <a:cs typeface="+mn-cs"/>
              </a:rPr>
              <a:t>informatics</a:t>
            </a:r>
            <a:endParaRPr lang="de-DE" sz="1200" kern="1200" baseline="0" dirty="0" smtClean="0">
              <a:solidFill>
                <a:schemeClr val="tx1"/>
              </a:solidFill>
              <a:effectLst/>
              <a:latin typeface="+mn-lt"/>
              <a:ea typeface="+mn-ea"/>
              <a:cs typeface="+mn-cs"/>
            </a:endParaRPr>
          </a:p>
          <a:p>
            <a:pPr marL="171450" lvl="0" indent="-171450">
              <a:buFontTx/>
              <a:buChar char="-"/>
            </a:pPr>
            <a:r>
              <a:rPr lang="de-DE" sz="1200" kern="1200" baseline="0" dirty="0" err="1" smtClean="0">
                <a:solidFill>
                  <a:schemeClr val="tx1"/>
                </a:solidFill>
                <a:effectLst/>
                <a:latin typeface="+mn-lt"/>
                <a:ea typeface="+mn-ea"/>
                <a:cs typeface="+mn-cs"/>
              </a:rPr>
              <a:t>inspired</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by</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biological</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swarm</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behavior</a:t>
            </a:r>
            <a:endParaRPr lang="de-D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t>powerful </a:t>
            </a:r>
            <a:r>
              <a:rPr lang="de-DE" dirty="0" err="1" smtClean="0"/>
              <a:t>method</a:t>
            </a:r>
            <a:r>
              <a:rPr lang="de-DE" baseline="0" dirty="0" smtClean="0"/>
              <a:t> </a:t>
            </a:r>
            <a:r>
              <a:rPr lang="de-DE" baseline="0" dirty="0" err="1" smtClean="0"/>
              <a:t>to</a:t>
            </a:r>
            <a:r>
              <a:rPr lang="de-DE" baseline="0" dirty="0" smtClean="0"/>
              <a:t> find </a:t>
            </a:r>
            <a:r>
              <a:rPr lang="de-DE" baseline="0" dirty="0" err="1" smtClean="0"/>
              <a:t>the</a:t>
            </a:r>
            <a:r>
              <a:rPr lang="de-DE" baseline="0" dirty="0" smtClean="0"/>
              <a:t> </a:t>
            </a:r>
            <a:r>
              <a:rPr lang="de-DE" baseline="0" dirty="0" err="1" smtClean="0"/>
              <a:t>minimum</a:t>
            </a:r>
            <a:r>
              <a:rPr lang="de-DE" baseline="0" dirty="0" smtClean="0"/>
              <a:t> </a:t>
            </a:r>
            <a:r>
              <a:rPr lang="de-DE" baseline="0" dirty="0" err="1" smtClean="0"/>
              <a:t>of</a:t>
            </a:r>
            <a:r>
              <a:rPr lang="de-DE" baseline="0" dirty="0" smtClean="0"/>
              <a:t> a </a:t>
            </a:r>
            <a:r>
              <a:rPr lang="de-DE" baseline="0" dirty="0" err="1" smtClean="0"/>
              <a:t>numerical</a:t>
            </a:r>
            <a:r>
              <a:rPr lang="de-DE" baseline="0" dirty="0" smtClean="0"/>
              <a:t> </a:t>
            </a:r>
            <a:r>
              <a:rPr lang="de-DE" baseline="0" dirty="0" err="1" smtClean="0"/>
              <a:t>function</a:t>
            </a:r>
            <a:endParaRPr lang="de-DE" sz="1200" kern="1200" dirty="0" smtClean="0">
              <a:solidFill>
                <a:schemeClr val="tx1"/>
              </a:solidFill>
              <a:effectLst/>
              <a:latin typeface="+mn-lt"/>
              <a:ea typeface="+mn-ea"/>
              <a:cs typeface="+mn-cs"/>
            </a:endParaRPr>
          </a:p>
          <a:p>
            <a:pPr marL="171450" lvl="0" indent="-171450">
              <a:buFontTx/>
              <a:buChar char="-"/>
            </a:pP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position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 </a:t>
            </a:r>
            <a:r>
              <a:rPr lang="de-DE" sz="1200" kern="1200" dirty="0" err="1" smtClean="0">
                <a:solidFill>
                  <a:schemeClr val="tx1"/>
                </a:solidFill>
                <a:effectLst/>
                <a:latin typeface="+mn-lt"/>
                <a:ea typeface="+mn-ea"/>
                <a:cs typeface="+mn-cs"/>
              </a:rPr>
              <a:t>particle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is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calculated</a:t>
            </a:r>
            <a:r>
              <a:rPr lang="de-DE" sz="1200" kern="1200" baseline="0" dirty="0" smtClean="0">
                <a:solidFill>
                  <a:schemeClr val="tx1"/>
                </a:solidFill>
                <a:effectLst/>
                <a:latin typeface="+mn-lt"/>
                <a:ea typeface="+mn-ea"/>
                <a:cs typeface="+mn-cs"/>
              </a:rPr>
              <a:t> in </a:t>
            </a:r>
            <a:r>
              <a:rPr lang="de-DE" sz="1200" kern="1200" baseline="0" dirty="0" err="1" smtClean="0">
                <a:solidFill>
                  <a:schemeClr val="tx1"/>
                </a:solidFill>
                <a:effectLst/>
                <a:latin typeface="+mn-lt"/>
                <a:ea typeface="+mn-ea"/>
                <a:cs typeface="+mn-cs"/>
              </a:rPr>
              <a:t>every</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timestep</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F61EA0F-A667-4B49-8422-0062BC55E249}" type="slidenum">
              <a:rPr lang="de-DE" smtClean="0"/>
              <a:t>7</a:t>
            </a:fld>
            <a:endParaRPr lang="de-DE" dirty="0"/>
          </a:p>
        </p:txBody>
      </p:sp>
    </p:spTree>
    <p:extLst>
      <p:ext uri="{BB962C8B-B14F-4D97-AF65-F5344CB8AC3E}">
        <p14:creationId xmlns:p14="http://schemas.microsoft.com/office/powerpoint/2010/main" val="292440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err="1" smtClean="0"/>
              <a:t>necessary</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swarm</a:t>
            </a:r>
            <a:r>
              <a:rPr lang="de-DE" baseline="0" dirty="0" smtClean="0"/>
              <a:t> </a:t>
            </a:r>
            <a:r>
              <a:rPr lang="de-DE" baseline="0" dirty="0" err="1" smtClean="0"/>
              <a:t>to</a:t>
            </a:r>
            <a:r>
              <a:rPr lang="de-DE" baseline="0" dirty="0" smtClean="0"/>
              <a:t> </a:t>
            </a:r>
            <a:r>
              <a:rPr lang="de-DE" baseline="0" dirty="0" err="1" smtClean="0"/>
              <a:t>cooperate</a:t>
            </a:r>
            <a:endParaRPr lang="de-DE" baseline="0"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8</a:t>
            </a:fld>
            <a:endParaRPr lang="de-DE" dirty="0"/>
          </a:p>
        </p:txBody>
      </p:sp>
    </p:spTree>
    <p:extLst>
      <p:ext uri="{BB962C8B-B14F-4D97-AF65-F5344CB8AC3E}">
        <p14:creationId xmlns:p14="http://schemas.microsoft.com/office/powerpoint/2010/main" val="126603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Physische N: </a:t>
            </a:r>
            <a:r>
              <a:rPr lang="de-DE" dirty="0" err="1" smtClean="0"/>
              <a:t>distances</a:t>
            </a:r>
            <a:r>
              <a:rPr lang="de-DE" dirty="0" smtClean="0"/>
              <a:t> </a:t>
            </a:r>
            <a:r>
              <a:rPr lang="de-DE" dirty="0" err="1" smtClean="0"/>
              <a:t>are</a:t>
            </a:r>
            <a:r>
              <a:rPr lang="de-DE" dirty="0" smtClean="0"/>
              <a:t> </a:t>
            </a:r>
            <a:r>
              <a:rPr lang="de-DE" dirty="0" err="1" smtClean="0"/>
              <a:t>computed</a:t>
            </a:r>
            <a:r>
              <a:rPr lang="de-DE" dirty="0" smtClean="0"/>
              <a:t> in </a:t>
            </a:r>
            <a:r>
              <a:rPr lang="de-DE" dirty="0" err="1" smtClean="0"/>
              <a:t>every</a:t>
            </a:r>
            <a:r>
              <a:rPr lang="de-DE" dirty="0" smtClean="0"/>
              <a:t> </a:t>
            </a:r>
            <a:r>
              <a:rPr lang="de-DE" dirty="0" err="1" smtClean="0"/>
              <a:t>timestep</a:t>
            </a:r>
            <a:r>
              <a:rPr lang="de-DE" dirty="0" smtClean="0"/>
              <a:t>,</a:t>
            </a:r>
            <a:r>
              <a:rPr lang="de-DE" baseline="0" dirty="0" smtClean="0"/>
              <a:t> </a:t>
            </a:r>
            <a:r>
              <a:rPr lang="de-DE" baseline="0" dirty="0" err="1" smtClean="0"/>
              <a:t>costly</a:t>
            </a:r>
            <a:endParaRPr lang="de-DE" dirty="0" smtClean="0"/>
          </a:p>
          <a:p>
            <a:pPr marL="171450" indent="-171450">
              <a:buFontTx/>
              <a:buChar char="-"/>
            </a:pPr>
            <a:r>
              <a:rPr lang="de-DE" dirty="0" smtClean="0"/>
              <a:t>Soziale N:</a:t>
            </a:r>
            <a:r>
              <a:rPr lang="de-DE" baseline="0" dirty="0" smtClean="0"/>
              <a:t>  </a:t>
            </a:r>
            <a:r>
              <a:rPr lang="de-DE" baseline="0" dirty="0" err="1" smtClean="0"/>
              <a:t>for</a:t>
            </a:r>
            <a:r>
              <a:rPr lang="de-DE" baseline="0" dirty="0" smtClean="0"/>
              <a:t> </a:t>
            </a:r>
            <a:r>
              <a:rPr lang="de-DE" baseline="0" dirty="0" err="1" smtClean="0"/>
              <a:t>every</a:t>
            </a:r>
            <a:r>
              <a:rPr lang="de-DE" baseline="0" dirty="0" smtClean="0"/>
              <a:t> </a:t>
            </a:r>
            <a:r>
              <a:rPr lang="de-DE" baseline="0" dirty="0" err="1" smtClean="0"/>
              <a:t>particle</a:t>
            </a:r>
            <a:r>
              <a:rPr lang="de-DE" baseline="0" dirty="0" smtClean="0"/>
              <a:t>, </a:t>
            </a:r>
            <a:r>
              <a:rPr lang="de-DE" baseline="0" dirty="0" err="1" smtClean="0"/>
              <a:t>we</a:t>
            </a:r>
            <a:r>
              <a:rPr lang="de-DE" baseline="0" dirty="0" smtClean="0"/>
              <a:t> </a:t>
            </a:r>
            <a:r>
              <a:rPr lang="de-DE" baseline="0" dirty="0" err="1" smtClean="0"/>
              <a:t>define</a:t>
            </a:r>
            <a:r>
              <a:rPr lang="de-DE" baseline="0" dirty="0" smtClean="0"/>
              <a:t> a </a:t>
            </a:r>
            <a:r>
              <a:rPr lang="de-DE" baseline="0" dirty="0" err="1" smtClean="0"/>
              <a:t>neighborhood</a:t>
            </a:r>
            <a:r>
              <a:rPr lang="de-DE" baseline="0" dirty="0" smtClean="0"/>
              <a:t> in </a:t>
            </a:r>
            <a:r>
              <a:rPr lang="de-DE" baseline="0" dirty="0" err="1" smtClean="0"/>
              <a:t>the</a:t>
            </a:r>
            <a:r>
              <a:rPr lang="de-DE" baseline="0" dirty="0" smtClean="0"/>
              <a:t> </a:t>
            </a:r>
            <a:r>
              <a:rPr lang="de-DE" baseline="0" dirty="0" err="1" smtClean="0"/>
              <a:t>beginning</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de-DE" smtClean="0"/>
              <a:t>9</a:t>
            </a:fld>
            <a:endParaRPr lang="de-DE" dirty="0"/>
          </a:p>
        </p:txBody>
      </p:sp>
    </p:spTree>
    <p:extLst>
      <p:ext uri="{BB962C8B-B14F-4D97-AF65-F5344CB8AC3E}">
        <p14:creationId xmlns:p14="http://schemas.microsoft.com/office/powerpoint/2010/main" val="270356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Suchraum mit Positionen (real </a:t>
            </a:r>
            <a:r>
              <a:rPr lang="de-DE" dirty="0" err="1" smtClean="0"/>
              <a:t>space</a:t>
            </a:r>
            <a:r>
              <a:rPr lang="de-DE" dirty="0" smtClean="0"/>
              <a:t> </a:t>
            </a:r>
            <a:r>
              <a:rPr lang="de-DE" dirty="0" err="1" smtClean="0"/>
              <a:t>R^n</a:t>
            </a:r>
            <a:r>
              <a:rPr lang="de-DE" dirty="0" smtClean="0"/>
              <a:t>, n-dimensionales</a:t>
            </a:r>
            <a:r>
              <a:rPr lang="de-DE" baseline="0" dirty="0" smtClean="0"/>
              <a:t> Rechteck</a:t>
            </a:r>
            <a:r>
              <a:rPr lang="de-DE" dirty="0" smtClean="0"/>
              <a:t>) (finite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states</a:t>
            </a:r>
            <a:r>
              <a:rPr lang="de-DE" dirty="0" smtClean="0"/>
              <a:t>)</a:t>
            </a:r>
          </a:p>
          <a:p>
            <a:pPr marL="171450" indent="-171450">
              <a:buFontTx/>
              <a:buChar char="-"/>
            </a:pPr>
            <a:r>
              <a:rPr lang="de-DE" baseline="0" dirty="0" err="1" smtClean="0"/>
              <a:t>function</a:t>
            </a:r>
            <a:r>
              <a:rPr lang="de-DE" baseline="0" dirty="0" smtClean="0"/>
              <a:t> on S </a:t>
            </a:r>
            <a:r>
              <a:rPr lang="de-DE" baseline="0" dirty="0" err="1" smtClean="0"/>
              <a:t>into</a:t>
            </a:r>
            <a:r>
              <a:rPr lang="de-DE" baseline="0" dirty="0" smtClean="0"/>
              <a:t> a </a:t>
            </a:r>
            <a:r>
              <a:rPr lang="de-DE" baseline="0" dirty="0" err="1" smtClean="0"/>
              <a:t>set</a:t>
            </a:r>
            <a:r>
              <a:rPr lang="de-DE" baseline="0" dirty="0" smtClean="0"/>
              <a:t> </a:t>
            </a:r>
            <a:r>
              <a:rPr lang="de-DE" baseline="0" dirty="0" err="1" smtClean="0"/>
              <a:t>of</a:t>
            </a:r>
            <a:r>
              <a:rPr lang="de-DE" baseline="0" dirty="0" smtClean="0"/>
              <a:t> </a:t>
            </a:r>
            <a:r>
              <a:rPr lang="de-DE" baseline="0" dirty="0" err="1" smtClean="0"/>
              <a:t>values</a:t>
            </a:r>
            <a:endParaRPr lang="de-DE" baseline="0" dirty="0" smtClean="0"/>
          </a:p>
          <a:p>
            <a:pPr marL="171450" indent="-171450">
              <a:buFontTx/>
              <a:buChar char="-"/>
            </a:pPr>
            <a:r>
              <a:rPr lang="de-DE" baseline="0" dirty="0" smtClean="0"/>
              <a:t>semi-order on C</a:t>
            </a:r>
            <a:endParaRPr lang="de-DE" baseline="0" noProof="1" smtClean="0"/>
          </a:p>
          <a:p>
            <a:pPr marL="171450" indent="-171450">
              <a:buFontTx/>
              <a:buChar char="-"/>
            </a:pPr>
            <a:r>
              <a:rPr lang="de-DE" baseline="0" dirty="0" smtClean="0"/>
              <a:t>x_t: Position zum Zeitschritt t</a:t>
            </a:r>
          </a:p>
          <a:p>
            <a:pPr marL="171450" indent="-171450">
              <a:buFontTx/>
              <a:buChar char="-"/>
            </a:pPr>
            <a:r>
              <a:rPr lang="de-DE" baseline="0" dirty="0" smtClean="0"/>
              <a:t>p_i: lokaler Attraktor, p_g: globaler Attraktor</a:t>
            </a:r>
          </a:p>
          <a:p>
            <a:pPr marL="171450" indent="-171450">
              <a:buFontTx/>
              <a:buChar char="-"/>
            </a:pPr>
            <a:r>
              <a:rPr lang="de-DE" baseline="0" dirty="0" smtClean="0"/>
              <a:t>Parameter c aus R: soziale/kognitive Vertrauenskoeffizienten (Selbstvertrauen, Vertrauen in Erfahrung, Vertrauen in Nachbarn), zufällig gewählt in jedem Zeitschritt, geg. Intervall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noProof="1" smtClean="0"/>
              <a:t>p_i-x_i ist </a:t>
            </a:r>
            <a:r>
              <a:rPr lang="de-DE" baseline="0" dirty="0" smtClean="0"/>
              <a:t>lokale Attraktion, analog global</a:t>
            </a:r>
          </a:p>
          <a:p>
            <a:pPr marL="171450" indent="-171450">
              <a:buFontTx/>
              <a:buChar char="-"/>
            </a:pPr>
            <a:endParaRPr lang="de-DE" baseline="0" dirty="0" smtClean="0"/>
          </a:p>
          <a:p>
            <a:pPr marL="171450" indent="-171450">
              <a:buFontTx/>
              <a:buChar char="-"/>
            </a:pPr>
            <a:endParaRPr lang="de-DE" baseline="0" dirty="0" smtClean="0"/>
          </a:p>
        </p:txBody>
      </p:sp>
      <p:sp>
        <p:nvSpPr>
          <p:cNvPr id="4" name="Foliennummernplatzhalter 3"/>
          <p:cNvSpPr>
            <a:spLocks noGrp="1"/>
          </p:cNvSpPr>
          <p:nvPr>
            <p:ph type="sldNum" sz="quarter" idx="10"/>
          </p:nvPr>
        </p:nvSpPr>
        <p:spPr/>
        <p:txBody>
          <a:bodyPr/>
          <a:lstStyle/>
          <a:p>
            <a:fld id="{DF61EA0F-A667-4B49-8422-0062BC55E249}" type="slidenum">
              <a:rPr lang="de-DE" smtClean="0"/>
              <a:t>10</a:t>
            </a:fld>
            <a:endParaRPr lang="de-DE" dirty="0"/>
          </a:p>
        </p:txBody>
      </p:sp>
    </p:spTree>
    <p:extLst>
      <p:ext uri="{BB962C8B-B14F-4D97-AF65-F5344CB8AC3E}">
        <p14:creationId xmlns:p14="http://schemas.microsoft.com/office/powerpoint/2010/main" val="24730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A1BCC65D-CBE2-41AE-8C86-C1A76410631B}" type="datetime1">
              <a:rPr lang="de-DE" smtClean="0"/>
              <a:t>09.11.2014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28FB573-A0FE-4EF3-ABF6-8C53C07BB13E}" type="datetime1">
              <a:rPr lang="de-DE" smtClean="0"/>
              <a:t>09.11.2014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Vertikaler Titel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838201"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EEB1C84-6E15-49CC-9558-5C17F1F7F62A}" type="datetime1">
              <a:rPr lang="de-DE" smtClean="0"/>
              <a:t>09.11.2014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BD8B4BC-C847-4A80-9288-D0EA0ECDFFEA}" type="datetime1">
              <a:rPr lang="de-DE" smtClean="0"/>
              <a:t>09.11.2014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838200" y="2402238"/>
            <a:ext cx="4677082" cy="2187227"/>
          </a:xfrm>
        </p:spPr>
        <p:txBody>
          <a:bodyPr anchor="ctr">
            <a:noAutofit/>
          </a:bodyPr>
          <a:lstStyle>
            <a:lvl1pPr algn="l">
              <a:defRPr sz="4800">
                <a:solidFill>
                  <a:srgbClr val="D24726"/>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p>
            <a:fld id="{6E67EEA1-5165-4350-8B3A-293481FB3578}" type="datetime1">
              <a:rPr lang="de-DE" smtClean="0"/>
              <a:t>09.11.2014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hteck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4" name="Inhaltsplatzhalt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5" name="Date Placeholder 4"/>
          <p:cNvSpPr>
            <a:spLocks noGrp="1"/>
          </p:cNvSpPr>
          <p:nvPr>
            <p:ph type="dt" sz="half" idx="10"/>
          </p:nvPr>
        </p:nvSpPr>
        <p:spPr/>
        <p:txBody>
          <a:bodyPr/>
          <a:lstStyle/>
          <a:p>
            <a:fld id="{092A1AC1-8A2A-4FDF-B72D-A492E6C3CC78}" type="datetime1">
              <a:rPr lang="de-DE" smtClean="0"/>
              <a:t>09.11.2014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
        <p:nvSpPr>
          <p:cNvPr id="9" name="Rechteck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5" name="Textplatzhalt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7" name="Datumsplatzhalter 6"/>
          <p:cNvSpPr>
            <a:spLocks noGrp="1"/>
          </p:cNvSpPr>
          <p:nvPr>
            <p:ph type="dt" sz="half" idx="10"/>
          </p:nvPr>
        </p:nvSpPr>
        <p:spPr/>
        <p:txBody>
          <a:bodyPr/>
          <a:lstStyle/>
          <a:p>
            <a:fld id="{A5D98FB2-1335-4952-9F6F-BF11CFB3EDF7}" type="datetime1">
              <a:rPr lang="de-DE" smtClean="0"/>
              <a:t>09.11.2014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9860EDB8-5305-433F-BE41-D7A86D811DB3}" type="slidenum">
              <a:rPr lang="de-DE" smtClean="0"/>
              <a:t>‹Nr.›</a:t>
            </a:fld>
            <a:endParaRPr lang="de-DE"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8A0E696F-1FFB-4814-B5EC-65D0D3E39433}" type="datetime1">
              <a:rPr lang="de-DE" smtClean="0"/>
              <a:t>09.11.2014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9860EDB8-5305-433F-BE41-D7A86D811DB3}" type="slidenum">
              <a:rPr lang="de-DE" smtClean="0"/>
              <a:t>‹Nr.›</a:t>
            </a:fld>
            <a:endParaRPr lang="de-DE" dirty="0"/>
          </a:p>
        </p:txBody>
      </p:sp>
      <p:sp>
        <p:nvSpPr>
          <p:cNvPr id="7" name="Rechteck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E213B-C705-4EF3-A6C3-4E27116ED0F7}" type="datetime1">
              <a:rPr lang="de-DE" smtClean="0"/>
              <a:t>09.11.2014</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dirty="0"/>
          </a:p>
        </p:txBody>
      </p:sp>
      <p:sp>
        <p:nvSpPr>
          <p:cNvPr id="3" name="Inhaltsplatzhalt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A511F070-C365-4DDD-8384-3EB36FE7699E}" type="datetime1">
              <a:rPr lang="de-DE" smtClean="0"/>
              <a:t>09.11.2014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dirty="0"/>
          </a:p>
        </p:txBody>
      </p:sp>
      <p:sp>
        <p:nvSpPr>
          <p:cNvPr id="3" name="Bildplatzhalt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97804437-A1A8-4895-8A8D-67A56DC54361}" type="datetime1">
              <a:rPr lang="de-DE" smtClean="0"/>
              <a:t>09.11.2014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19D9C-68F4-4663-9191-C4910E332493}" type="datetime1">
              <a:rPr lang="de-DE" smtClean="0"/>
              <a:t>09.11.2014</a:t>
            </a:fld>
            <a:endParaRPr lang="de-DE" dirty="0"/>
          </a:p>
        </p:txBody>
      </p:sp>
      <p:sp>
        <p:nvSpPr>
          <p:cNvPr id="5" name="Fußzeilenplatzhalt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de-DE" smtClean="0"/>
              <a:t>‹Nr.›</a:t>
            </a:fld>
            <a:endParaRPr lang="de-DE"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3.pn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224016"/>
            <a:ext cx="10515600" cy="4031023"/>
          </a:xfrm>
        </p:spPr>
        <p:txBody>
          <a:bodyPr>
            <a:noAutofit/>
          </a:bodyPr>
          <a:lstStyle/>
          <a:p>
            <a:pPr algn="ctr"/>
            <a:r>
              <a:rPr lang="en-US" sz="3600" dirty="0"/>
              <a:t>Particle Swarm Optimization for Discrete </a:t>
            </a:r>
            <a:r>
              <a:rPr lang="en-US" sz="3600" dirty="0" smtClean="0"/>
              <a:t>Problems</a:t>
            </a:r>
            <a:r>
              <a:rPr lang="en-US" sz="2800" dirty="0" smtClean="0"/>
              <a:t/>
            </a:r>
            <a:br>
              <a:rPr lang="en-US" sz="2800" dirty="0" smtClean="0"/>
            </a:br>
            <a:r>
              <a:rPr lang="en-US" sz="2800" dirty="0" smtClean="0"/>
              <a:t/>
            </a:r>
            <a:br>
              <a:rPr lang="en-US" sz="2800" dirty="0" smtClean="0"/>
            </a:br>
            <a:r>
              <a:rPr lang="en-US" sz="2800" dirty="0" err="1" smtClean="0"/>
              <a:t>Ferienakademie</a:t>
            </a:r>
            <a:r>
              <a:rPr lang="en-US" sz="2800" dirty="0" smtClean="0"/>
              <a:t> </a:t>
            </a:r>
            <a:r>
              <a:rPr lang="en-US" sz="2800" dirty="0" err="1" smtClean="0"/>
              <a:t>im</a:t>
            </a:r>
            <a:r>
              <a:rPr lang="en-US" sz="2800" dirty="0" smtClean="0"/>
              <a:t> </a:t>
            </a:r>
            <a:r>
              <a:rPr lang="en-US" sz="2800" dirty="0" err="1" smtClean="0"/>
              <a:t>Sarntal</a:t>
            </a:r>
            <a:r>
              <a:rPr lang="en-US" sz="2800" dirty="0" smtClean="0"/>
              <a:t> – </a:t>
            </a:r>
            <a:r>
              <a:rPr lang="en-US" sz="2800" dirty="0" err="1" smtClean="0"/>
              <a:t>Kurs</a:t>
            </a:r>
            <a:r>
              <a:rPr lang="en-US" sz="2800" dirty="0" smtClean="0"/>
              <a:t> 1</a:t>
            </a:r>
            <a:br>
              <a:rPr lang="en-US" sz="2800" dirty="0" smtClean="0"/>
            </a:br>
            <a:r>
              <a:rPr lang="en-US" sz="2800" dirty="0" err="1" smtClean="0"/>
              <a:t>Moderne</a:t>
            </a:r>
            <a:r>
              <a:rPr lang="en-US" sz="2800" dirty="0" smtClean="0"/>
              <a:t> </a:t>
            </a:r>
            <a:r>
              <a:rPr lang="en-US" sz="2800" dirty="0" err="1" smtClean="0"/>
              <a:t>Suchmethoden</a:t>
            </a:r>
            <a:r>
              <a:rPr lang="en-US" sz="2800" dirty="0" smtClean="0"/>
              <a:t> der </a:t>
            </a:r>
            <a:r>
              <a:rPr lang="en-US" sz="2800" dirty="0" err="1" smtClean="0"/>
              <a:t>Informatik</a:t>
            </a:r>
            <a:r>
              <a:rPr lang="en-US" sz="2800" dirty="0" smtClean="0"/>
              <a:t>: Trends und </a:t>
            </a:r>
            <a:r>
              <a:rPr lang="en-US" sz="2800" dirty="0" err="1" smtClean="0"/>
              <a:t>Potenzial</a:t>
            </a: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600" dirty="0" smtClean="0"/>
              <a:t>Yushan Liu</a:t>
            </a:r>
            <a:br>
              <a:rPr lang="en-US" sz="2600" dirty="0" smtClean="0"/>
            </a:br>
            <a:r>
              <a:rPr lang="en-US" sz="2600" dirty="0"/>
              <a:t/>
            </a:r>
            <a:br>
              <a:rPr lang="en-US" sz="2600" dirty="0"/>
            </a:br>
            <a:r>
              <a:rPr lang="en-US" sz="2600" dirty="0" err="1" smtClean="0"/>
              <a:t>Fakultät</a:t>
            </a:r>
            <a:r>
              <a:rPr lang="en-US" sz="2600" dirty="0" smtClean="0"/>
              <a:t> </a:t>
            </a:r>
            <a:r>
              <a:rPr lang="en-US" sz="2600" dirty="0" err="1" smtClean="0"/>
              <a:t>für</a:t>
            </a:r>
            <a:r>
              <a:rPr lang="en-US" sz="2600" dirty="0" smtClean="0"/>
              <a:t> </a:t>
            </a:r>
            <a:r>
              <a:rPr lang="en-US" sz="2600" dirty="0" err="1" smtClean="0"/>
              <a:t>Mathematik</a:t>
            </a:r>
            <a:r>
              <a:rPr lang="en-US" sz="2600" dirty="0" smtClean="0"/>
              <a:t/>
            </a:r>
            <a:br>
              <a:rPr lang="en-US" sz="2600" dirty="0" smtClean="0"/>
            </a:br>
            <a:r>
              <a:rPr lang="en-US" sz="2600" dirty="0" smtClean="0"/>
              <a:t>TU </a:t>
            </a:r>
            <a:r>
              <a:rPr lang="en-US" sz="2600" dirty="0" err="1" smtClean="0"/>
              <a:t>München</a:t>
            </a:r>
            <a:r>
              <a:rPr lang="en-US" sz="2600" dirty="0" smtClean="0"/>
              <a:t/>
            </a:r>
            <a:br>
              <a:rPr lang="en-US" sz="2600" dirty="0" smtClean="0"/>
            </a:br>
            <a:endParaRPr lang="de-DE" sz="2600" dirty="0"/>
          </a:p>
        </p:txBody>
      </p:sp>
      <p:pic>
        <p:nvPicPr>
          <p:cNvPr id="3" name="Grafik 2"/>
          <p:cNvPicPr>
            <a:picLocks noChangeAspect="1"/>
          </p:cNvPicPr>
          <p:nvPr/>
        </p:nvPicPr>
        <p:blipFill>
          <a:blip r:embed="rId3"/>
          <a:stretch>
            <a:fillRect/>
          </a:stretch>
        </p:blipFill>
        <p:spPr>
          <a:xfrm>
            <a:off x="7764583" y="5579409"/>
            <a:ext cx="3251167" cy="682870"/>
          </a:xfrm>
          <a:prstGeom prst="rect">
            <a:avLst/>
          </a:prstGeom>
        </p:spPr>
      </p:pic>
      <p:pic>
        <p:nvPicPr>
          <p:cNvPr id="4" name="Grafik 3"/>
          <p:cNvPicPr>
            <a:picLocks noChangeAspect="1"/>
          </p:cNvPicPr>
          <p:nvPr/>
        </p:nvPicPr>
        <p:blipFill>
          <a:blip r:embed="rId4"/>
          <a:stretch>
            <a:fillRect/>
          </a:stretch>
        </p:blipFill>
        <p:spPr>
          <a:xfrm>
            <a:off x="4466804" y="5485376"/>
            <a:ext cx="2382378" cy="776903"/>
          </a:xfrm>
          <a:prstGeom prst="rect">
            <a:avLst/>
          </a:prstGeom>
        </p:spPr>
      </p:pic>
      <p:pic>
        <p:nvPicPr>
          <p:cNvPr id="5" name="Grafik 4"/>
          <p:cNvPicPr>
            <a:picLocks noChangeAspect="1"/>
          </p:cNvPicPr>
          <p:nvPr/>
        </p:nvPicPr>
        <p:blipFill>
          <a:blip r:embed="rId5"/>
          <a:stretch>
            <a:fillRect/>
          </a:stretch>
        </p:blipFill>
        <p:spPr>
          <a:xfrm>
            <a:off x="838200" y="5485376"/>
            <a:ext cx="2713203" cy="530935"/>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Diskrete Partikelschwarmoptimierung (DPSO)</a:t>
            </a:r>
            <a:endParaRPr lang="de-DE" dirty="0"/>
          </a:p>
        </p:txBody>
      </p:sp>
      <p:pic>
        <p:nvPicPr>
          <p:cNvPr id="6" name="Grafik 5"/>
          <p:cNvPicPr>
            <a:picLocks noChangeAspect="1"/>
          </p:cNvPicPr>
          <p:nvPr/>
        </p:nvPicPr>
        <p:blipFill>
          <a:blip r:embed="rId3"/>
          <a:stretch>
            <a:fillRect/>
          </a:stretch>
        </p:blipFill>
        <p:spPr>
          <a:xfrm>
            <a:off x="2738875" y="2075790"/>
            <a:ext cx="2245502" cy="772744"/>
          </a:xfrm>
          <a:prstGeom prst="rect">
            <a:avLst/>
          </a:prstGeom>
        </p:spPr>
      </p:pic>
      <p:pic>
        <p:nvPicPr>
          <p:cNvPr id="10"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44" y="3967920"/>
            <a:ext cx="6680946" cy="1689185"/>
          </a:xfrm>
          <a:prstGeom prst="rect">
            <a:avLst/>
          </a:prstGeom>
        </p:spPr>
      </p:pic>
      <p:sp>
        <p:nvSpPr>
          <p:cNvPr id="11" name="Textfeld 10"/>
          <p:cNvSpPr txBox="1"/>
          <p:nvPr/>
        </p:nvSpPr>
        <p:spPr>
          <a:xfrm>
            <a:off x="604434" y="1584998"/>
            <a:ext cx="8019613" cy="313932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de-DE" sz="2400" dirty="0" smtClean="0"/>
              <a:t>Suchraum S</a:t>
            </a:r>
          </a:p>
          <a:p>
            <a:pPr marL="342900" indent="-342900">
              <a:lnSpc>
                <a:spcPct val="150000"/>
              </a:lnSpc>
              <a:buFont typeface="Wingdings" panose="05000000000000000000" pitchFamily="2" charset="2"/>
              <a:buChar char="Ø"/>
            </a:pPr>
            <a:r>
              <a:rPr lang="de-DE" sz="2400" dirty="0" smtClean="0"/>
              <a:t>Funktion f:</a:t>
            </a:r>
          </a:p>
          <a:p>
            <a:pPr marL="342900" indent="-342900">
              <a:lnSpc>
                <a:spcPct val="150000"/>
              </a:lnSpc>
              <a:buFont typeface="Wingdings" panose="05000000000000000000" pitchFamily="2" charset="2"/>
              <a:buChar char="Ø"/>
            </a:pPr>
            <a:r>
              <a:rPr lang="de-DE" sz="2400" dirty="0" smtClean="0"/>
              <a:t>Ordnungsrelation auf C:    entweder </a:t>
            </a:r>
            <a:r>
              <a:rPr lang="de-DE" sz="2600" noProof="1" smtClean="0"/>
              <a:t>c</a:t>
            </a:r>
            <a:r>
              <a:rPr lang="de-DE" sz="2600" baseline="-25000" noProof="1" smtClean="0"/>
              <a:t>i</a:t>
            </a:r>
            <a:r>
              <a:rPr lang="de-DE" sz="2600" noProof="1" smtClean="0"/>
              <a:t>&lt;c</a:t>
            </a:r>
            <a:r>
              <a:rPr lang="de-DE" sz="2600" baseline="-25000" noProof="1" smtClean="0"/>
              <a:t>j</a:t>
            </a:r>
            <a:r>
              <a:rPr lang="de-DE" sz="2600" dirty="0" smtClean="0"/>
              <a:t> oder c</a:t>
            </a:r>
            <a:r>
              <a:rPr lang="de-DE" sz="2600" baseline="-25000" dirty="0" smtClean="0"/>
              <a:t>i</a:t>
            </a:r>
            <a:r>
              <a:rPr lang="de-DE" sz="2600" dirty="0" smtClean="0"/>
              <a:t>≥c</a:t>
            </a:r>
            <a:r>
              <a:rPr lang="de-DE" sz="2600" baseline="-25000" dirty="0" smtClean="0"/>
              <a:t>j</a:t>
            </a:r>
            <a:endParaRPr lang="de-DE" sz="2600" baseline="-25000" dirty="0"/>
          </a:p>
          <a:p>
            <a:pPr marL="342900" indent="-342900">
              <a:lnSpc>
                <a:spcPct val="150000"/>
              </a:lnSpc>
              <a:buFont typeface="Wingdings" panose="05000000000000000000" pitchFamily="2" charset="2"/>
              <a:buChar char="Ø"/>
            </a:pPr>
            <a:endParaRPr lang="de-DE" sz="2400" baseline="-25000" dirty="0" smtClean="0"/>
          </a:p>
          <a:p>
            <a:pPr marL="342900" indent="-342900">
              <a:lnSpc>
                <a:spcPct val="150000"/>
              </a:lnSpc>
              <a:buFont typeface="Wingdings" panose="05000000000000000000" pitchFamily="2" charset="2"/>
              <a:buChar char="Ø"/>
            </a:pPr>
            <a:endParaRPr lang="de-DE" sz="2400" baseline="-25000" dirty="0"/>
          </a:p>
          <a:p>
            <a:pPr marL="342900" indent="-342900">
              <a:lnSpc>
                <a:spcPct val="150000"/>
              </a:lnSpc>
              <a:buFont typeface="Wingdings" panose="05000000000000000000" pitchFamily="2" charset="2"/>
              <a:buChar char="Ø"/>
            </a:pPr>
            <a:r>
              <a:rPr lang="de-DE" sz="2400" dirty="0" smtClean="0"/>
              <a:t>Gleichung        </a:t>
            </a:r>
            <a:endParaRPr lang="de-DE" sz="2400" dirty="0"/>
          </a:p>
        </p:txBody>
      </p:sp>
    </p:spTree>
    <p:extLst>
      <p:ext uri="{BB962C8B-B14F-4D97-AF65-F5344CB8AC3E}">
        <p14:creationId xmlns:p14="http://schemas.microsoft.com/office/powerpoint/2010/main" val="3943211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250"/>
                                        <p:tgtEl>
                                          <p:spTgt spid="1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Diskrete Partikelschwarmoptimierung (DPSO)</a:t>
            </a:r>
          </a:p>
        </p:txBody>
      </p:sp>
      <p:sp>
        <p:nvSpPr>
          <p:cNvPr id="6" name="Oval 5"/>
          <p:cNvSpPr>
            <a:spLocks noChangeArrowheads="1"/>
          </p:cNvSpPr>
          <p:nvPr/>
        </p:nvSpPr>
        <p:spPr bwMode="auto">
          <a:xfrm>
            <a:off x="5905500" y="3348900"/>
            <a:ext cx="2362200" cy="1981200"/>
          </a:xfrm>
          <a:prstGeom prst="ellipse">
            <a:avLst/>
          </a:prstGeom>
          <a:noFill/>
          <a:ln w="25400" cap="rnd">
            <a:solidFill>
              <a:srgbClr val="0BF53D"/>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7" name="Oval 6"/>
          <p:cNvSpPr>
            <a:spLocks noChangeArrowheads="1"/>
          </p:cNvSpPr>
          <p:nvPr/>
        </p:nvSpPr>
        <p:spPr bwMode="auto">
          <a:xfrm>
            <a:off x="4337050" y="2112710"/>
            <a:ext cx="1676400" cy="1219200"/>
          </a:xfrm>
          <a:prstGeom prst="ellipse">
            <a:avLst/>
          </a:prstGeom>
          <a:noFill/>
          <a:ln w="25400" cap="rnd">
            <a:solidFill>
              <a:srgbClr val="0BF53D"/>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1" name="Line 10"/>
          <p:cNvSpPr>
            <a:spLocks noChangeShapeType="1"/>
          </p:cNvSpPr>
          <p:nvPr/>
        </p:nvSpPr>
        <p:spPr bwMode="auto">
          <a:xfrm>
            <a:off x="3886200" y="3615729"/>
            <a:ext cx="1600200" cy="1524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1"/>
          <p:cNvSpPr>
            <a:spLocks noChangeShapeType="1"/>
          </p:cNvSpPr>
          <p:nvPr/>
        </p:nvSpPr>
        <p:spPr bwMode="auto">
          <a:xfrm flipV="1">
            <a:off x="3962400" y="2853729"/>
            <a:ext cx="914400" cy="68580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3" name="Line 12"/>
          <p:cNvSpPr>
            <a:spLocks noChangeShapeType="1"/>
          </p:cNvSpPr>
          <p:nvPr/>
        </p:nvSpPr>
        <p:spPr bwMode="auto">
          <a:xfrm>
            <a:off x="3962400" y="3615729"/>
            <a:ext cx="2819400" cy="68580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13"/>
          <p:cNvSpPr>
            <a:spLocks noChangeShapeType="1"/>
          </p:cNvSpPr>
          <p:nvPr/>
        </p:nvSpPr>
        <p:spPr bwMode="auto">
          <a:xfrm>
            <a:off x="3886200" y="3691929"/>
            <a:ext cx="609600" cy="60960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5" name="Line 14"/>
          <p:cNvSpPr>
            <a:spLocks noChangeShapeType="1"/>
          </p:cNvSpPr>
          <p:nvPr/>
        </p:nvSpPr>
        <p:spPr bwMode="auto">
          <a:xfrm flipV="1">
            <a:off x="4419600" y="3920529"/>
            <a:ext cx="533400" cy="38100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 name="Line 15"/>
          <p:cNvSpPr>
            <a:spLocks noChangeShapeType="1"/>
          </p:cNvSpPr>
          <p:nvPr/>
        </p:nvSpPr>
        <p:spPr bwMode="auto">
          <a:xfrm>
            <a:off x="4876800" y="3996729"/>
            <a:ext cx="1295400" cy="30480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7" name="Text Box 16"/>
          <p:cNvSpPr txBox="1">
            <a:spLocks noChangeArrowheads="1"/>
          </p:cNvSpPr>
          <p:nvPr/>
        </p:nvSpPr>
        <p:spPr bwMode="auto">
          <a:xfrm>
            <a:off x="3188854" y="333191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pPr algn="l">
              <a:spcBef>
                <a:spcPct val="50000"/>
              </a:spcBef>
            </a:pPr>
            <a:r>
              <a:rPr lang="fr-FR" altLang="fr-FR" sz="2800" i="1" dirty="0">
                <a:latin typeface="Times" panose="02020603050405020304" pitchFamily="18" charset="0"/>
              </a:rPr>
              <a:t>x</a:t>
            </a:r>
          </a:p>
        </p:txBody>
      </p:sp>
      <p:sp>
        <p:nvSpPr>
          <p:cNvPr id="18" name="Text Box 17"/>
          <p:cNvSpPr txBox="1">
            <a:spLocks noChangeArrowheads="1"/>
          </p:cNvSpPr>
          <p:nvPr/>
        </p:nvSpPr>
        <p:spPr bwMode="auto">
          <a:xfrm>
            <a:off x="6388100" y="3476029"/>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pPr algn="l">
              <a:spcBef>
                <a:spcPct val="50000"/>
              </a:spcBef>
            </a:pPr>
            <a:r>
              <a:rPr lang="fr-FR" altLang="fr-FR" sz="2800" i="1">
                <a:latin typeface="Times" panose="02020603050405020304" pitchFamily="18" charset="0"/>
              </a:rPr>
              <a:t>p</a:t>
            </a:r>
            <a:r>
              <a:rPr lang="fr-FR" altLang="fr-FR" sz="2800" i="1" baseline="-25000">
                <a:latin typeface="Times" panose="02020603050405020304" pitchFamily="18" charset="0"/>
              </a:rPr>
              <a:t>g</a:t>
            </a:r>
            <a:endParaRPr lang="fr-FR" altLang="fr-FR" sz="2800" i="1">
              <a:latin typeface="Times" panose="02020603050405020304" pitchFamily="18" charset="0"/>
            </a:endParaRPr>
          </a:p>
        </p:txBody>
      </p:sp>
      <p:sp>
        <p:nvSpPr>
          <p:cNvPr id="19" name="Text Box 18"/>
          <p:cNvSpPr txBox="1">
            <a:spLocks noChangeArrowheads="1"/>
          </p:cNvSpPr>
          <p:nvPr/>
        </p:nvSpPr>
        <p:spPr bwMode="auto">
          <a:xfrm>
            <a:off x="4838700" y="2714029"/>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pPr algn="l">
              <a:spcBef>
                <a:spcPct val="50000"/>
              </a:spcBef>
            </a:pPr>
            <a:r>
              <a:rPr lang="fr-FR" altLang="fr-FR" sz="2800" i="1" dirty="0">
                <a:latin typeface="Times" panose="02020603050405020304" pitchFamily="18" charset="0"/>
              </a:rPr>
              <a:t>p</a:t>
            </a:r>
            <a:r>
              <a:rPr lang="fr-FR" altLang="fr-FR" sz="2800" i="1" baseline="-25000" dirty="0">
                <a:latin typeface="Times" panose="02020603050405020304" pitchFamily="18" charset="0"/>
              </a:rPr>
              <a:t>i</a:t>
            </a:r>
            <a:endParaRPr lang="fr-FR" altLang="fr-FR" sz="2800" i="1" dirty="0">
              <a:latin typeface="Times" panose="02020603050405020304" pitchFamily="18" charset="0"/>
            </a:endParaRPr>
          </a:p>
        </p:txBody>
      </p:sp>
      <p:sp>
        <p:nvSpPr>
          <p:cNvPr id="20" name="Text Box 19"/>
          <p:cNvSpPr txBox="1">
            <a:spLocks noChangeArrowheads="1"/>
          </p:cNvSpPr>
          <p:nvPr/>
        </p:nvSpPr>
        <p:spPr bwMode="auto">
          <a:xfrm>
            <a:off x="4934743" y="4834929"/>
            <a:ext cx="341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r>
              <a:rPr lang="en-GB" altLang="en-US" sz="2800" i="1" dirty="0">
                <a:latin typeface="Times New Roman" panose="02020603050405020304" pitchFamily="18" charset="0"/>
              </a:rPr>
              <a:t>v</a:t>
            </a:r>
          </a:p>
        </p:txBody>
      </p:sp>
      <p:sp>
        <p:nvSpPr>
          <p:cNvPr id="21" name="Oval 21"/>
          <p:cNvSpPr>
            <a:spLocks noChangeArrowheads="1"/>
          </p:cNvSpPr>
          <p:nvPr/>
        </p:nvSpPr>
        <p:spPr bwMode="auto">
          <a:xfrm>
            <a:off x="3653442" y="3430785"/>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2" name="Oval 24"/>
          <p:cNvSpPr>
            <a:spLocks noChangeArrowheads="1"/>
          </p:cNvSpPr>
          <p:nvPr/>
        </p:nvSpPr>
        <p:spPr bwMode="auto">
          <a:xfrm>
            <a:off x="6927850" y="4187229"/>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3" name="Oval 25"/>
          <p:cNvSpPr>
            <a:spLocks noChangeArrowheads="1"/>
          </p:cNvSpPr>
          <p:nvPr/>
        </p:nvSpPr>
        <p:spPr bwMode="auto">
          <a:xfrm>
            <a:off x="5022850" y="2587029"/>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6" name="Oval 28"/>
          <p:cNvSpPr>
            <a:spLocks noChangeArrowheads="1"/>
          </p:cNvSpPr>
          <p:nvPr/>
        </p:nvSpPr>
        <p:spPr bwMode="auto">
          <a:xfrm>
            <a:off x="6083300" y="4187229"/>
            <a:ext cx="304800" cy="304800"/>
          </a:xfrm>
          <a:prstGeom prst="ellipse">
            <a:avLst/>
          </a:prstGeom>
          <a:solidFill>
            <a:srgbClr val="13D92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Tree>
    <p:extLst>
      <p:ext uri="{BB962C8B-B14F-4D97-AF65-F5344CB8AC3E}">
        <p14:creationId xmlns:p14="http://schemas.microsoft.com/office/powerpoint/2010/main" val="3703384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1" presetClass="entr" presetSubtype="0" fill="hold" grpId="0" nodeType="withEffect">
                                  <p:stCondLst>
                                    <p:cond delay="0"/>
                                  </p:stCondLst>
                                  <p:childTnLst>
                                    <p:set>
                                      <p:cBhvr>
                                        <p:cTn id="22" dur="1" fill="hold">
                                          <p:stCondLst>
                                            <p:cond delay="499"/>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Traveling</a:t>
            </a:r>
            <a:r>
              <a:rPr lang="de-DE" dirty="0" smtClean="0"/>
              <a:t> </a:t>
            </a:r>
            <a:r>
              <a:rPr lang="de-DE" dirty="0" err="1" smtClean="0"/>
              <a:t>Salesperson</a:t>
            </a:r>
            <a:r>
              <a:rPr lang="de-DE" dirty="0" smtClean="0"/>
              <a:t> Problem (TSP)</a:t>
            </a:r>
            <a:endParaRPr lang="de-DE" dirty="0"/>
          </a:p>
        </p:txBody>
      </p:sp>
      <p:sp>
        <p:nvSpPr>
          <p:cNvPr id="8" name="Pfeil nach rechts 7"/>
          <p:cNvSpPr/>
          <p:nvPr/>
        </p:nvSpPr>
        <p:spPr>
          <a:xfrm>
            <a:off x="5455098" y="3591097"/>
            <a:ext cx="1365704" cy="57380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a:stretch>
            <a:fillRect/>
          </a:stretch>
        </p:blipFill>
        <p:spPr>
          <a:xfrm>
            <a:off x="917266" y="1959280"/>
            <a:ext cx="4117541" cy="3837436"/>
          </a:xfrm>
          <a:prstGeom prst="rect">
            <a:avLst/>
          </a:prstGeom>
        </p:spPr>
      </p:pic>
      <p:pic>
        <p:nvPicPr>
          <p:cNvPr id="5" name="Grafik 4"/>
          <p:cNvPicPr>
            <a:picLocks noChangeAspect="1"/>
          </p:cNvPicPr>
          <p:nvPr/>
        </p:nvPicPr>
        <p:blipFill>
          <a:blip r:embed="rId4"/>
          <a:stretch>
            <a:fillRect/>
          </a:stretch>
        </p:blipFill>
        <p:spPr>
          <a:xfrm>
            <a:off x="6994351" y="1959280"/>
            <a:ext cx="4054650" cy="3837436"/>
          </a:xfrm>
          <a:prstGeom prst="rect">
            <a:avLst/>
          </a:prstGeom>
        </p:spPr>
      </p:pic>
    </p:spTree>
    <p:extLst>
      <p:ext uri="{BB962C8B-B14F-4D97-AF65-F5344CB8AC3E}">
        <p14:creationId xmlns:p14="http://schemas.microsoft.com/office/powerpoint/2010/main" val="192156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Traveling</a:t>
            </a:r>
            <a:r>
              <a:rPr lang="de-DE" dirty="0"/>
              <a:t> </a:t>
            </a:r>
            <a:r>
              <a:rPr lang="de-DE" dirty="0" err="1" smtClean="0"/>
              <a:t>Salesperson</a:t>
            </a:r>
            <a:r>
              <a:rPr lang="de-DE" dirty="0" smtClean="0"/>
              <a:t> </a:t>
            </a:r>
            <a:r>
              <a:rPr lang="de-DE" dirty="0"/>
              <a:t>Problem (TSP)</a:t>
            </a:r>
          </a:p>
        </p:txBody>
      </p:sp>
      <p:pic>
        <p:nvPicPr>
          <p:cNvPr id="5" name="Picture 4" descr="Datei:Weighted K4.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69" y="2322614"/>
            <a:ext cx="3725395" cy="3104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e 7"/>
          <p:cNvGraphicFramePr>
            <a:graphicFrameLocks noGrp="1"/>
          </p:cNvGraphicFramePr>
          <p:nvPr>
            <p:extLst>
              <p:ext uri="{D42A27DB-BD31-4B8C-83A1-F6EECF244321}">
                <p14:modId xmlns:p14="http://schemas.microsoft.com/office/powerpoint/2010/main" val="1873757586"/>
              </p:ext>
            </p:extLst>
          </p:nvPr>
        </p:nvGraphicFramePr>
        <p:xfrm>
          <a:off x="6697848" y="3075807"/>
          <a:ext cx="4138580" cy="1849120"/>
        </p:xfrm>
        <a:graphic>
          <a:graphicData uri="http://schemas.openxmlformats.org/drawingml/2006/table">
            <a:tbl>
              <a:tblPr bandRow="1">
                <a:tableStyleId>{5DA37D80-6434-44D0-A028-1B22A696006F}</a:tableStyleId>
              </a:tblPr>
              <a:tblGrid>
                <a:gridCol w="827716"/>
                <a:gridCol w="827716"/>
                <a:gridCol w="827716"/>
                <a:gridCol w="827716"/>
                <a:gridCol w="827716"/>
              </a:tblGrid>
              <a:tr h="0">
                <a:tc>
                  <a:txBody>
                    <a:bodyPr/>
                    <a:lstStyle/>
                    <a:p>
                      <a:pPr algn="ctr"/>
                      <a:endParaRPr lang="de-DE" dirty="0"/>
                    </a:p>
                  </a:txBody>
                  <a:tcPr/>
                </a:tc>
                <a:tc>
                  <a:txBody>
                    <a:bodyPr/>
                    <a:lstStyle/>
                    <a:p>
                      <a:pPr algn="ctr"/>
                      <a:r>
                        <a:rPr lang="de-DE" dirty="0" smtClean="0"/>
                        <a:t>A</a:t>
                      </a:r>
                      <a:endParaRPr lang="de-DE" dirty="0"/>
                    </a:p>
                  </a:txBody>
                  <a:tcPr/>
                </a:tc>
                <a:tc>
                  <a:txBody>
                    <a:bodyPr/>
                    <a:lstStyle/>
                    <a:p>
                      <a:pPr algn="ctr"/>
                      <a:r>
                        <a:rPr lang="de-DE" dirty="0" smtClean="0"/>
                        <a:t>B</a:t>
                      </a:r>
                      <a:endParaRPr lang="de-DE" dirty="0"/>
                    </a:p>
                  </a:txBody>
                  <a:tcPr/>
                </a:tc>
                <a:tc>
                  <a:txBody>
                    <a:bodyPr/>
                    <a:lstStyle/>
                    <a:p>
                      <a:pPr algn="ctr"/>
                      <a:r>
                        <a:rPr lang="de-DE" dirty="0" smtClean="0"/>
                        <a:t>C</a:t>
                      </a:r>
                      <a:endParaRPr lang="de-DE" dirty="0"/>
                    </a:p>
                  </a:txBody>
                  <a:tcPr/>
                </a:tc>
                <a:tc>
                  <a:txBody>
                    <a:bodyPr/>
                    <a:lstStyle/>
                    <a:p>
                      <a:pPr algn="ctr"/>
                      <a:r>
                        <a:rPr lang="de-DE" dirty="0" smtClean="0"/>
                        <a:t>D</a:t>
                      </a:r>
                      <a:endParaRPr lang="de-DE" dirty="0"/>
                    </a:p>
                  </a:txBody>
                  <a:tcPr/>
                </a:tc>
              </a:tr>
              <a:tr h="370840">
                <a:tc>
                  <a:txBody>
                    <a:bodyPr/>
                    <a:lstStyle/>
                    <a:p>
                      <a:pPr algn="ctr"/>
                      <a:r>
                        <a:rPr lang="de-DE" dirty="0" smtClean="0"/>
                        <a:t>A</a:t>
                      </a:r>
                      <a:endParaRPr lang="de-DE" dirty="0"/>
                    </a:p>
                  </a:txBody>
                  <a:tcPr/>
                </a:tc>
                <a:tc>
                  <a:txBody>
                    <a:bodyPr/>
                    <a:lstStyle/>
                    <a:p>
                      <a:pPr algn="ctr"/>
                      <a:r>
                        <a:rPr lang="de-DE" dirty="0" smtClean="0"/>
                        <a:t>0</a:t>
                      </a:r>
                      <a:endParaRPr lang="de-DE" dirty="0"/>
                    </a:p>
                  </a:txBody>
                  <a:tcPr/>
                </a:tc>
                <a:tc>
                  <a:txBody>
                    <a:bodyPr/>
                    <a:lstStyle/>
                    <a:p>
                      <a:pPr algn="ctr"/>
                      <a:r>
                        <a:rPr lang="de-DE" dirty="0" smtClean="0"/>
                        <a:t>20</a:t>
                      </a:r>
                      <a:endParaRPr lang="de-DE" dirty="0"/>
                    </a:p>
                  </a:txBody>
                  <a:tcPr/>
                </a:tc>
                <a:tc>
                  <a:txBody>
                    <a:bodyPr/>
                    <a:lstStyle/>
                    <a:p>
                      <a:pPr algn="ctr"/>
                      <a:r>
                        <a:rPr lang="de-DE" dirty="0" smtClean="0"/>
                        <a:t>42</a:t>
                      </a:r>
                      <a:endParaRPr lang="de-DE" dirty="0"/>
                    </a:p>
                  </a:txBody>
                  <a:tcPr/>
                </a:tc>
                <a:tc>
                  <a:txBody>
                    <a:bodyPr/>
                    <a:lstStyle/>
                    <a:p>
                      <a:pPr algn="ctr"/>
                      <a:r>
                        <a:rPr lang="de-DE" dirty="0" smtClean="0"/>
                        <a:t>35</a:t>
                      </a:r>
                      <a:endParaRPr lang="de-DE" dirty="0"/>
                    </a:p>
                  </a:txBody>
                  <a:tcPr/>
                </a:tc>
              </a:tr>
              <a:tr h="370840">
                <a:tc>
                  <a:txBody>
                    <a:bodyPr/>
                    <a:lstStyle/>
                    <a:p>
                      <a:pPr algn="ctr"/>
                      <a:r>
                        <a:rPr lang="de-DE" dirty="0" smtClean="0"/>
                        <a:t>B</a:t>
                      </a:r>
                      <a:endParaRPr lang="de-DE" dirty="0"/>
                    </a:p>
                  </a:txBody>
                  <a:tcPr/>
                </a:tc>
                <a:tc>
                  <a:txBody>
                    <a:bodyPr/>
                    <a:lstStyle/>
                    <a:p>
                      <a:pPr algn="ctr"/>
                      <a:r>
                        <a:rPr lang="de-DE" dirty="0" smtClean="0"/>
                        <a:t>20</a:t>
                      </a:r>
                      <a:endParaRPr lang="de-DE" dirty="0"/>
                    </a:p>
                  </a:txBody>
                  <a:tcPr/>
                </a:tc>
                <a:tc>
                  <a:txBody>
                    <a:bodyPr/>
                    <a:lstStyle/>
                    <a:p>
                      <a:pPr algn="ctr"/>
                      <a:r>
                        <a:rPr lang="de-DE" dirty="0" smtClean="0"/>
                        <a:t>0</a:t>
                      </a:r>
                      <a:endParaRPr lang="de-DE" dirty="0"/>
                    </a:p>
                  </a:txBody>
                  <a:tcPr/>
                </a:tc>
                <a:tc>
                  <a:txBody>
                    <a:bodyPr/>
                    <a:lstStyle/>
                    <a:p>
                      <a:pPr algn="ctr"/>
                      <a:r>
                        <a:rPr lang="de-DE" dirty="0" smtClean="0"/>
                        <a:t>30</a:t>
                      </a:r>
                      <a:endParaRPr lang="de-DE" dirty="0"/>
                    </a:p>
                  </a:txBody>
                  <a:tcPr/>
                </a:tc>
                <a:tc>
                  <a:txBody>
                    <a:bodyPr/>
                    <a:lstStyle/>
                    <a:p>
                      <a:pPr algn="ctr"/>
                      <a:r>
                        <a:rPr lang="de-DE" dirty="0" smtClean="0"/>
                        <a:t>34</a:t>
                      </a:r>
                      <a:endParaRPr lang="de-DE" dirty="0"/>
                    </a:p>
                  </a:txBody>
                  <a:tcPr/>
                </a:tc>
              </a:tr>
              <a:tr h="370840">
                <a:tc>
                  <a:txBody>
                    <a:bodyPr/>
                    <a:lstStyle/>
                    <a:p>
                      <a:pPr algn="ctr"/>
                      <a:r>
                        <a:rPr lang="de-DE" dirty="0" smtClean="0"/>
                        <a:t>C</a:t>
                      </a:r>
                      <a:endParaRPr lang="de-DE" dirty="0"/>
                    </a:p>
                  </a:txBody>
                  <a:tcPr/>
                </a:tc>
                <a:tc>
                  <a:txBody>
                    <a:bodyPr/>
                    <a:lstStyle/>
                    <a:p>
                      <a:pPr algn="ctr"/>
                      <a:r>
                        <a:rPr lang="de-DE" dirty="0" smtClean="0"/>
                        <a:t>42</a:t>
                      </a:r>
                      <a:endParaRPr lang="de-DE" dirty="0"/>
                    </a:p>
                  </a:txBody>
                  <a:tcPr/>
                </a:tc>
                <a:tc>
                  <a:txBody>
                    <a:bodyPr/>
                    <a:lstStyle/>
                    <a:p>
                      <a:pPr algn="ctr"/>
                      <a:r>
                        <a:rPr lang="de-DE" dirty="0" smtClean="0"/>
                        <a:t>30</a:t>
                      </a:r>
                      <a:endParaRPr lang="de-DE" dirty="0"/>
                    </a:p>
                  </a:txBody>
                  <a:tcPr/>
                </a:tc>
                <a:tc>
                  <a:txBody>
                    <a:bodyPr/>
                    <a:lstStyle/>
                    <a:p>
                      <a:pPr algn="ctr"/>
                      <a:r>
                        <a:rPr lang="de-DE" dirty="0" smtClean="0"/>
                        <a:t>0</a:t>
                      </a:r>
                      <a:endParaRPr lang="de-DE" dirty="0"/>
                    </a:p>
                  </a:txBody>
                  <a:tcPr/>
                </a:tc>
                <a:tc>
                  <a:txBody>
                    <a:bodyPr/>
                    <a:lstStyle/>
                    <a:p>
                      <a:pPr algn="ctr"/>
                      <a:r>
                        <a:rPr lang="de-DE" dirty="0" smtClean="0"/>
                        <a:t>12</a:t>
                      </a:r>
                      <a:endParaRPr lang="de-DE" dirty="0"/>
                    </a:p>
                  </a:txBody>
                  <a:tcPr/>
                </a:tc>
              </a:tr>
              <a:tr h="370840">
                <a:tc>
                  <a:txBody>
                    <a:bodyPr/>
                    <a:lstStyle/>
                    <a:p>
                      <a:pPr algn="ctr"/>
                      <a:r>
                        <a:rPr lang="de-DE" dirty="0" smtClean="0"/>
                        <a:t>D</a:t>
                      </a:r>
                      <a:endParaRPr lang="de-DE" dirty="0"/>
                    </a:p>
                  </a:txBody>
                  <a:tcPr/>
                </a:tc>
                <a:tc>
                  <a:txBody>
                    <a:bodyPr/>
                    <a:lstStyle/>
                    <a:p>
                      <a:pPr algn="ctr"/>
                      <a:r>
                        <a:rPr lang="de-DE" dirty="0" smtClean="0"/>
                        <a:t>35</a:t>
                      </a:r>
                      <a:endParaRPr lang="de-DE" dirty="0"/>
                    </a:p>
                  </a:txBody>
                  <a:tcPr/>
                </a:tc>
                <a:tc>
                  <a:txBody>
                    <a:bodyPr/>
                    <a:lstStyle/>
                    <a:p>
                      <a:pPr algn="ctr"/>
                      <a:r>
                        <a:rPr lang="de-DE" dirty="0" smtClean="0"/>
                        <a:t>34</a:t>
                      </a:r>
                      <a:endParaRPr lang="de-DE" dirty="0"/>
                    </a:p>
                  </a:txBody>
                  <a:tcPr/>
                </a:tc>
                <a:tc>
                  <a:txBody>
                    <a:bodyPr/>
                    <a:lstStyle/>
                    <a:p>
                      <a:pPr algn="ctr"/>
                      <a:r>
                        <a:rPr lang="de-DE" dirty="0" smtClean="0"/>
                        <a:t>12</a:t>
                      </a:r>
                      <a:endParaRPr lang="de-DE" dirty="0"/>
                    </a:p>
                  </a:txBody>
                  <a:tcPr/>
                </a:tc>
                <a:tc>
                  <a:txBody>
                    <a:bodyPr/>
                    <a:lstStyle/>
                    <a:p>
                      <a:pPr algn="ctr"/>
                      <a:r>
                        <a:rPr lang="de-DE" dirty="0" smtClean="0"/>
                        <a:t>0</a:t>
                      </a:r>
                      <a:endParaRPr lang="de-DE" dirty="0"/>
                    </a:p>
                  </a:txBody>
                  <a:tcPr/>
                </a:tc>
              </a:tr>
            </a:tbl>
          </a:graphicData>
        </a:graphic>
      </p:graphicFrame>
    </p:spTree>
    <p:extLst>
      <p:ext uri="{BB962C8B-B14F-4D97-AF65-F5344CB8AC3E}">
        <p14:creationId xmlns:p14="http://schemas.microsoft.com/office/powerpoint/2010/main" val="150225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1490" y="1582007"/>
            <a:ext cx="5389771" cy="444826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de-DE" sz="2800" dirty="0" smtClean="0">
                <a:cs typeface="Times New Roman" panose="02020603050405020304" pitchFamily="18" charset="0"/>
              </a:rPr>
              <a:t> </a:t>
            </a:r>
            <a:r>
              <a:rPr lang="de-DE" sz="2800" dirty="0" smtClean="0">
                <a:solidFill>
                  <a:srgbClr val="D24726"/>
                </a:solidFill>
                <a:cs typeface="Times New Roman" panose="02020603050405020304" pitchFamily="18" charset="0"/>
              </a:rPr>
              <a:t>Position</a:t>
            </a:r>
            <a:r>
              <a:rPr lang="de-DE" sz="2800" dirty="0" smtClean="0">
                <a:cs typeface="Times New Roman" panose="02020603050405020304" pitchFamily="18" charset="0"/>
              </a:rPr>
              <a:t> x = (n</a:t>
            </a:r>
            <a:r>
              <a:rPr lang="de-DE" sz="2800" baseline="-25000" dirty="0" smtClean="0">
                <a:cs typeface="Times New Roman" panose="02020603050405020304" pitchFamily="18" charset="0"/>
              </a:rPr>
              <a:t>1</a:t>
            </a:r>
            <a:r>
              <a:rPr lang="de-DE" sz="2800" dirty="0" smtClean="0">
                <a:cs typeface="Times New Roman" panose="02020603050405020304" pitchFamily="18" charset="0"/>
              </a:rPr>
              <a:t>, n</a:t>
            </a:r>
            <a:r>
              <a:rPr lang="de-DE" sz="2800" baseline="-25000" dirty="0" smtClean="0">
                <a:cs typeface="Times New Roman" panose="02020603050405020304" pitchFamily="18" charset="0"/>
              </a:rPr>
              <a:t>2</a:t>
            </a:r>
            <a:r>
              <a:rPr lang="de-DE" sz="2800" dirty="0" smtClean="0">
                <a:cs typeface="Times New Roman" panose="02020603050405020304" pitchFamily="18" charset="0"/>
              </a:rPr>
              <a:t>, …, </a:t>
            </a:r>
            <a:r>
              <a:rPr lang="de-DE" sz="2800" dirty="0" err="1" smtClean="0">
                <a:cs typeface="Times New Roman" panose="02020603050405020304" pitchFamily="18" charset="0"/>
              </a:rPr>
              <a:t>n</a:t>
            </a:r>
            <a:r>
              <a:rPr lang="de-DE" sz="2800" baseline="-25000" dirty="0" err="1" smtClean="0">
                <a:cs typeface="Times New Roman" panose="02020603050405020304" pitchFamily="18" charset="0"/>
              </a:rPr>
              <a:t>N</a:t>
            </a:r>
            <a:r>
              <a:rPr lang="de-DE" sz="2800" dirty="0" smtClean="0">
                <a:cs typeface="Times New Roman" panose="02020603050405020304" pitchFamily="18" charset="0"/>
              </a:rPr>
              <a:t>, n</a:t>
            </a:r>
            <a:r>
              <a:rPr lang="de-DE" sz="2800" baseline="-25000" dirty="0" smtClean="0">
                <a:cs typeface="Times New Roman" panose="02020603050405020304" pitchFamily="18" charset="0"/>
              </a:rPr>
              <a:t>N+1</a:t>
            </a:r>
            <a:r>
              <a:rPr lang="de-DE" sz="2800" dirty="0" smtClean="0">
                <a:cs typeface="Times New Roman" panose="02020603050405020304" pitchFamily="18" charset="0"/>
              </a:rPr>
              <a:t>)</a:t>
            </a:r>
          </a:p>
          <a:p>
            <a:pPr marL="285750" indent="-285750">
              <a:lnSpc>
                <a:spcPct val="200000"/>
              </a:lnSpc>
              <a:buFont typeface="Wingdings" panose="05000000000000000000" pitchFamily="2" charset="2"/>
              <a:buChar char="Ø"/>
            </a:pPr>
            <a:r>
              <a:rPr lang="de-DE" sz="2800" dirty="0" smtClean="0">
                <a:cs typeface="Times New Roman" panose="02020603050405020304" pitchFamily="18" charset="0"/>
              </a:rPr>
              <a:t> </a:t>
            </a:r>
            <a:r>
              <a:rPr lang="de-DE" sz="2800" dirty="0" err="1" smtClean="0">
                <a:cs typeface="Times New Roman" panose="02020603050405020304" pitchFamily="18" charset="0"/>
              </a:rPr>
              <a:t>l</a:t>
            </a:r>
            <a:r>
              <a:rPr lang="de-DE" sz="2800" baseline="-25000" dirty="0" err="1" smtClean="0">
                <a:cs typeface="Times New Roman" panose="02020603050405020304" pitchFamily="18" charset="0"/>
              </a:rPr>
              <a:t>sup</a:t>
            </a:r>
            <a:r>
              <a:rPr lang="de-DE" sz="2800" baseline="-25000" dirty="0" smtClean="0">
                <a:cs typeface="Times New Roman" panose="02020603050405020304" pitchFamily="18" charset="0"/>
              </a:rPr>
              <a:t> </a:t>
            </a:r>
            <a:r>
              <a:rPr lang="de-DE" sz="2800" dirty="0" smtClean="0">
                <a:cs typeface="Times New Roman" panose="02020603050405020304" pitchFamily="18" charset="0"/>
              </a:rPr>
              <a:t>&gt; </a:t>
            </a:r>
            <a:r>
              <a:rPr lang="de-DE" sz="2800" dirty="0" err="1" smtClean="0">
                <a:cs typeface="Times New Roman" panose="02020603050405020304" pitchFamily="18" charset="0"/>
              </a:rPr>
              <a:t>l</a:t>
            </a:r>
            <a:r>
              <a:rPr lang="de-DE" sz="2800" baseline="-25000" dirty="0" err="1" smtClean="0">
                <a:cs typeface="Times New Roman" panose="02020603050405020304" pitchFamily="18" charset="0"/>
              </a:rPr>
              <a:t>max</a:t>
            </a:r>
            <a:r>
              <a:rPr lang="de-DE" sz="2800" baseline="-25000" dirty="0" smtClean="0">
                <a:cs typeface="Times New Roman" panose="02020603050405020304" pitchFamily="18" charset="0"/>
              </a:rPr>
              <a:t> </a:t>
            </a:r>
            <a:r>
              <a:rPr lang="de-DE" sz="2800" dirty="0" smtClean="0">
                <a:cs typeface="Times New Roman" panose="02020603050405020304" pitchFamily="18" charset="0"/>
              </a:rPr>
              <a:t>+ (N-1)(</a:t>
            </a:r>
            <a:r>
              <a:rPr lang="de-DE" sz="2800" dirty="0" err="1" smtClean="0">
                <a:cs typeface="Times New Roman" panose="02020603050405020304" pitchFamily="18" charset="0"/>
              </a:rPr>
              <a:t>l</a:t>
            </a:r>
            <a:r>
              <a:rPr lang="de-DE" sz="2800" baseline="-25000" dirty="0" err="1" smtClean="0">
                <a:cs typeface="Times New Roman" panose="02020603050405020304" pitchFamily="18" charset="0"/>
              </a:rPr>
              <a:t>max</a:t>
            </a:r>
            <a:r>
              <a:rPr lang="de-DE" sz="2800" dirty="0" smtClean="0">
                <a:cs typeface="Times New Roman" panose="02020603050405020304" pitchFamily="18" charset="0"/>
              </a:rPr>
              <a:t>– </a:t>
            </a:r>
            <a:r>
              <a:rPr lang="de-DE" sz="2800" dirty="0" err="1" smtClean="0">
                <a:cs typeface="Times New Roman" panose="02020603050405020304" pitchFamily="18" charset="0"/>
              </a:rPr>
              <a:t>l</a:t>
            </a:r>
            <a:r>
              <a:rPr lang="de-DE" sz="2800" baseline="-25000" dirty="0" err="1" smtClean="0">
                <a:cs typeface="Times New Roman" panose="02020603050405020304" pitchFamily="18" charset="0"/>
              </a:rPr>
              <a:t>min</a:t>
            </a:r>
            <a:r>
              <a:rPr lang="de-DE" sz="2800" baseline="-25000" dirty="0" smtClean="0">
                <a:cs typeface="Times New Roman" panose="02020603050405020304" pitchFamily="18" charset="0"/>
              </a:rPr>
              <a:t> </a:t>
            </a:r>
            <a:r>
              <a:rPr lang="de-DE" sz="2800" dirty="0" smtClean="0">
                <a:cs typeface="Times New Roman" panose="02020603050405020304" pitchFamily="18" charset="0"/>
              </a:rPr>
              <a:t>)</a:t>
            </a:r>
          </a:p>
          <a:p>
            <a:pPr marL="285750" indent="-285750">
              <a:lnSpc>
                <a:spcPct val="200000"/>
              </a:lnSpc>
              <a:buFont typeface="Wingdings" panose="05000000000000000000" pitchFamily="2" charset="2"/>
              <a:buChar char="Ø"/>
            </a:pPr>
            <a:endParaRPr lang="de-DE" sz="2800" dirty="0">
              <a:cs typeface="Times New Roman" panose="02020603050405020304" pitchFamily="18" charset="0"/>
            </a:endParaRPr>
          </a:p>
          <a:p>
            <a:pPr marL="285750" indent="-285750">
              <a:lnSpc>
                <a:spcPct val="200000"/>
              </a:lnSpc>
              <a:buFont typeface="Wingdings" panose="05000000000000000000" pitchFamily="2" charset="2"/>
              <a:buChar char="Ø"/>
            </a:pPr>
            <a:r>
              <a:rPr lang="de-DE" sz="2800" dirty="0" smtClean="0">
                <a:cs typeface="Times New Roman" panose="02020603050405020304" pitchFamily="18" charset="0"/>
              </a:rPr>
              <a:t> Zielfunktion:</a:t>
            </a:r>
          </a:p>
          <a:p>
            <a:pPr marL="285750" indent="-285750">
              <a:lnSpc>
                <a:spcPct val="200000"/>
              </a:lnSpc>
              <a:buFont typeface="Wingdings" panose="05000000000000000000" pitchFamily="2" charset="2"/>
              <a:buChar char="Ø"/>
            </a:pPr>
            <a:endParaRPr lang="de-DE" sz="2800" dirty="0">
              <a:cs typeface="Times New Roman" panose="02020603050405020304" pitchFamily="18" charset="0"/>
            </a:endParaRPr>
          </a:p>
        </p:txBody>
      </p:sp>
      <p:sp>
        <p:nvSpPr>
          <p:cNvPr id="13" name="Textfeld 12"/>
          <p:cNvSpPr txBox="1"/>
          <p:nvPr/>
        </p:nvSpPr>
        <p:spPr>
          <a:xfrm>
            <a:off x="6953249" y="1887856"/>
            <a:ext cx="3973313" cy="3539430"/>
          </a:xfrm>
          <a:prstGeom prst="rect">
            <a:avLst/>
          </a:prstGeom>
          <a:noFill/>
        </p:spPr>
        <p:txBody>
          <a:bodyPr wrap="square" rtlCol="0">
            <a:spAutoFit/>
          </a:bodyPr>
          <a:lstStyle/>
          <a:p>
            <a:pPr marL="285750" indent="-285750">
              <a:buFont typeface="Wingdings" panose="05000000000000000000" pitchFamily="2" charset="2"/>
              <a:buChar char="Ø"/>
            </a:pPr>
            <a:r>
              <a:rPr lang="de-DE" sz="2800" dirty="0" smtClean="0"/>
              <a:t> </a:t>
            </a:r>
            <a:r>
              <a:rPr lang="de-DE" sz="2800" dirty="0" smtClean="0">
                <a:solidFill>
                  <a:srgbClr val="D24726"/>
                </a:solidFill>
              </a:rPr>
              <a:t>Differenz</a:t>
            </a:r>
            <a:r>
              <a:rPr lang="de-DE" sz="2800" dirty="0" smtClean="0"/>
              <a:t> v</a:t>
            </a:r>
          </a:p>
          <a:p>
            <a:pPr marL="285750" indent="-285750">
              <a:buFont typeface="Wingdings" panose="05000000000000000000" pitchFamily="2" charset="2"/>
              <a:buChar char="Ø"/>
            </a:pPr>
            <a:endParaRPr lang="de-DE" sz="2800" dirty="0"/>
          </a:p>
          <a:p>
            <a:pPr marL="285750" indent="-285750">
              <a:buFont typeface="Wingdings" panose="05000000000000000000" pitchFamily="2" charset="2"/>
              <a:buChar char="Ø"/>
            </a:pPr>
            <a:endParaRPr lang="de-DE" sz="2800" dirty="0" smtClean="0"/>
          </a:p>
          <a:p>
            <a:pPr marL="285750" indent="-285750">
              <a:buFont typeface="Wingdings" panose="05000000000000000000" pitchFamily="2" charset="2"/>
              <a:buChar char="Ø"/>
            </a:pPr>
            <a:endParaRPr lang="de-DE" sz="2800" dirty="0"/>
          </a:p>
          <a:p>
            <a:pPr marL="285750" indent="-285750">
              <a:buFont typeface="Wingdings" panose="05000000000000000000" pitchFamily="2" charset="2"/>
              <a:buChar char="Ø"/>
            </a:pPr>
            <a:endParaRPr lang="de-DE" sz="2800" dirty="0" smtClean="0"/>
          </a:p>
          <a:p>
            <a:pPr marL="285750" indent="-285750">
              <a:buFont typeface="Wingdings" panose="05000000000000000000" pitchFamily="2" charset="2"/>
              <a:buChar char="Ø"/>
            </a:pPr>
            <a:endParaRPr lang="de-DE" sz="2800" dirty="0"/>
          </a:p>
          <a:p>
            <a:pPr marL="285750" indent="-285750">
              <a:buFont typeface="Wingdings" panose="05000000000000000000" pitchFamily="2" charset="2"/>
              <a:buChar char="Ø"/>
            </a:pPr>
            <a:endParaRPr lang="de-DE" sz="2800" dirty="0" smtClean="0"/>
          </a:p>
          <a:p>
            <a:pPr marL="285750" indent="-285750">
              <a:buFont typeface="Wingdings" panose="05000000000000000000" pitchFamily="2" charset="2"/>
              <a:buChar char="Ø"/>
            </a:pPr>
            <a:r>
              <a:rPr lang="de-DE" sz="2800" dirty="0" smtClean="0"/>
              <a:t> </a:t>
            </a:r>
            <a:r>
              <a:rPr lang="de-DE" sz="2800" dirty="0" smtClean="0">
                <a:solidFill>
                  <a:srgbClr val="D24726"/>
                </a:solidFill>
              </a:rPr>
              <a:t>Länge </a:t>
            </a:r>
            <a:r>
              <a:rPr lang="de-DE" sz="2800" dirty="0" smtClean="0"/>
              <a:t>||v|| </a:t>
            </a:r>
            <a:endParaRPr lang="de-DE" sz="2800" dirty="0"/>
          </a:p>
        </p:txBody>
      </p:sp>
      <p:sp>
        <p:nvSpPr>
          <p:cNvPr id="2" name="Titel 1"/>
          <p:cNvSpPr>
            <a:spLocks noGrp="1"/>
          </p:cNvSpPr>
          <p:nvPr>
            <p:ph type="title"/>
          </p:nvPr>
        </p:nvSpPr>
        <p:spPr/>
        <p:txBody>
          <a:bodyPr/>
          <a:lstStyle/>
          <a:p>
            <a:r>
              <a:rPr lang="de-DE" dirty="0"/>
              <a:t>Diskrete Partikelschwarmoptimierung (DPSO)</a:t>
            </a:r>
          </a:p>
        </p:txBody>
      </p:sp>
      <p:sp>
        <p:nvSpPr>
          <p:cNvPr id="6" name="Textfeld 5"/>
          <p:cNvSpPr txBox="1"/>
          <p:nvPr/>
        </p:nvSpPr>
        <p:spPr>
          <a:xfrm>
            <a:off x="4340581" y="3958979"/>
            <a:ext cx="381192" cy="461665"/>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N</a:t>
            </a:r>
            <a:endParaRPr lang="de-DE" sz="2400" dirty="0">
              <a:latin typeface="Times New Roman" panose="02020603050405020304" pitchFamily="18" charset="0"/>
              <a:cs typeface="Times New Roman" panose="02020603050405020304" pitchFamily="18" charset="0"/>
            </a:endParaRPr>
          </a:p>
        </p:txBody>
      </p:sp>
      <p:pic>
        <p:nvPicPr>
          <p:cNvPr id="12" name="Grafik 11"/>
          <p:cNvPicPr>
            <a:picLocks noChangeAspect="1"/>
          </p:cNvPicPr>
          <p:nvPr/>
        </p:nvPicPr>
        <p:blipFill>
          <a:blip r:embed="rId3"/>
          <a:stretch>
            <a:fillRect/>
          </a:stretch>
        </p:blipFill>
        <p:spPr>
          <a:xfrm>
            <a:off x="3167538" y="4321055"/>
            <a:ext cx="2727277" cy="945456"/>
          </a:xfrm>
          <a:prstGeom prst="rect">
            <a:avLst/>
          </a:prstGeom>
        </p:spPr>
      </p:pic>
      <mc:AlternateContent xmlns:mc="http://schemas.openxmlformats.org/markup-compatibility/2006" xmlns:a14="http://schemas.microsoft.com/office/drawing/2010/main">
        <mc:Choice Requires="a14">
          <p:sp>
            <p:nvSpPr>
              <p:cNvPr id="4" name="Textfeld 3"/>
              <p:cNvSpPr txBox="1"/>
              <p:nvPr/>
            </p:nvSpPr>
            <p:spPr>
              <a:xfrm>
                <a:off x="6953249" y="2605812"/>
                <a:ext cx="4827954" cy="1938992"/>
              </a:xfrm>
              <a:prstGeom prst="rect">
                <a:avLst/>
              </a:prstGeom>
              <a:noFill/>
            </p:spPr>
            <p:txBody>
              <a:bodyPr wrap="square" rtlCol="0">
                <a:spAutoFit/>
              </a:bodyPr>
              <a:lstStyle/>
              <a:p>
                <a:pPr lvl="1"/>
                <a:r>
                  <a:rPr lang="de-DE" sz="2400" dirty="0" smtClean="0"/>
                  <a:t>v = ((</a:t>
                </a:r>
                <a:r>
                  <a:rPr lang="de-DE" sz="2400" dirty="0" err="1" smtClean="0"/>
                  <a:t>i</a:t>
                </a:r>
                <a:r>
                  <a:rPr lang="de-DE" sz="2400" baseline="-25000" dirty="0" err="1" smtClean="0"/>
                  <a:t>k</a:t>
                </a:r>
                <a:r>
                  <a:rPr lang="de-DE" sz="2400" dirty="0" smtClean="0"/>
                  <a:t>, </a:t>
                </a:r>
                <a:r>
                  <a:rPr lang="de-DE" sz="2400" dirty="0" err="1" smtClean="0"/>
                  <a:t>j</a:t>
                </a:r>
                <a:r>
                  <a:rPr lang="de-DE" sz="2400" baseline="-25000" dirty="0" err="1" smtClean="0"/>
                  <a:t>k</a:t>
                </a:r>
                <a:r>
                  <a:rPr lang="de-DE" sz="2400" dirty="0" smtClean="0"/>
                  <a:t>)), 	k = 1 ,… , ||v||</a:t>
                </a:r>
              </a:p>
              <a:p>
                <a:pPr lvl="1"/>
                <a:endParaRPr lang="de-DE" sz="2400" dirty="0"/>
              </a:p>
              <a:p>
                <a:pPr lvl="1"/>
                <a14:m>
                  <m:oMath xmlns:m="http://schemas.openxmlformats.org/officeDocument/2006/math">
                    <m:r>
                      <a:rPr lang="de-DE" sz="2400" i="1" smtClean="0">
                        <a:latin typeface="Cambria Math" panose="02040503050406030204" pitchFamily="18" charset="0"/>
                        <a:ea typeface="Cambria Math" panose="02040503050406030204" pitchFamily="18" charset="0"/>
                      </a:rPr>
                      <m:t>¬</m:t>
                    </m:r>
                  </m:oMath>
                </a14:m>
                <a:r>
                  <a:rPr lang="de-DE" sz="2400" dirty="0" smtClean="0"/>
                  <a:t>v = </a:t>
                </a:r>
                <a:r>
                  <a:rPr lang="de-DE" sz="2400" dirty="0"/>
                  <a:t>((</a:t>
                </a:r>
                <a:r>
                  <a:rPr lang="de-DE" sz="2400" dirty="0" err="1"/>
                  <a:t>i</a:t>
                </a:r>
                <a:r>
                  <a:rPr lang="de-DE" sz="2400" baseline="-25000" dirty="0" err="1"/>
                  <a:t>k</a:t>
                </a:r>
                <a:r>
                  <a:rPr lang="de-DE" sz="2400" dirty="0"/>
                  <a:t>, </a:t>
                </a:r>
                <a:r>
                  <a:rPr lang="de-DE" sz="2400" dirty="0" err="1"/>
                  <a:t>j</a:t>
                </a:r>
                <a:r>
                  <a:rPr lang="de-DE" sz="2400" baseline="-25000" dirty="0" err="1"/>
                  <a:t>k</a:t>
                </a:r>
                <a:r>
                  <a:rPr lang="de-DE" sz="2400" dirty="0"/>
                  <a:t>)), </a:t>
                </a:r>
                <a:r>
                  <a:rPr lang="de-DE" sz="2400" dirty="0" smtClean="0"/>
                  <a:t>	k = ||v||, … , 1</a:t>
                </a:r>
              </a:p>
              <a:p>
                <a:pPr lvl="1"/>
                <a:endParaRPr lang="de-DE" sz="2400" dirty="0"/>
              </a:p>
              <a:p>
                <a:pPr lvl="1"/>
                <a14:m>
                  <m:oMath xmlns:m="http://schemas.openxmlformats.org/officeDocument/2006/math">
                    <m:r>
                      <a:rPr lang="de-DE" sz="2400" i="1" smtClean="0">
                        <a:latin typeface="Cambria Math" panose="02040503050406030204" pitchFamily="18" charset="0"/>
                        <a:ea typeface="Cambria Math" panose="02040503050406030204" pitchFamily="18" charset="0"/>
                      </a:rPr>
                      <m:t>¬¬</m:t>
                    </m:r>
                  </m:oMath>
                </a14:m>
                <a:r>
                  <a:rPr lang="de-DE" sz="2400" dirty="0" smtClean="0"/>
                  <a:t>v = v</a:t>
                </a:r>
              </a:p>
            </p:txBody>
          </p:sp>
        </mc:Choice>
        <mc:Fallback xmlns="">
          <p:sp>
            <p:nvSpPr>
              <p:cNvPr id="4" name="Textfeld 3"/>
              <p:cNvSpPr txBox="1">
                <a:spLocks noRot="1" noChangeAspect="1" noMove="1" noResize="1" noEditPoints="1" noAdjustHandles="1" noChangeArrowheads="1" noChangeShapeType="1" noTextEdit="1"/>
              </p:cNvSpPr>
              <p:nvPr/>
            </p:nvSpPr>
            <p:spPr>
              <a:xfrm>
                <a:off x="6953249" y="2605812"/>
                <a:ext cx="4827954" cy="1938992"/>
              </a:xfrm>
              <a:prstGeom prst="rect">
                <a:avLst/>
              </a:prstGeom>
              <a:blipFill rotWithShape="0">
                <a:blip r:embed="rId4"/>
                <a:stretch>
                  <a:fillRect t="-2194" b="-6270"/>
                </a:stretch>
              </a:blipFill>
            </p:spPr>
            <p:txBody>
              <a:bodyPr/>
              <a:lstStyle/>
              <a:p>
                <a:r>
                  <a:rPr lang="de-DE">
                    <a:noFill/>
                  </a:rPr>
                  <a:t> </a:t>
                </a:r>
              </a:p>
            </p:txBody>
          </p:sp>
        </mc:Fallback>
      </mc:AlternateContent>
    </p:spTree>
    <p:extLst>
      <p:ext uri="{BB962C8B-B14F-4D97-AF65-F5344CB8AC3E}">
        <p14:creationId xmlns:p14="http://schemas.microsoft.com/office/powerpoint/2010/main" val="3737366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250"/>
                                        <p:tgtEl>
                                          <p:spTgt spid="1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animEffect transition="in" filter="fade">
                                      <p:cBhvr>
                                        <p:cTn id="21" dur="25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feld 11"/>
              <p:cNvSpPr txBox="1"/>
              <p:nvPr/>
            </p:nvSpPr>
            <p:spPr>
              <a:xfrm>
                <a:off x="6440574" y="2117748"/>
                <a:ext cx="6209178" cy="3539880"/>
              </a:xfrm>
              <a:prstGeom prst="rect">
                <a:avLst/>
              </a:prstGeom>
              <a:noFill/>
            </p:spPr>
            <p:txBody>
              <a:bodyPr wrap="square" rtlCol="0">
                <a:spAutoFit/>
              </a:bodyPr>
              <a:lstStyle/>
              <a:p>
                <a:pPr marL="342900" indent="-342900">
                  <a:lnSpc>
                    <a:spcPct val="200000"/>
                  </a:lnSpc>
                  <a:spcBef>
                    <a:spcPts val="0"/>
                  </a:spcBef>
                  <a:spcAft>
                    <a:spcPts val="0"/>
                  </a:spcAft>
                  <a:buFont typeface="Wingdings" panose="05000000000000000000" pitchFamily="2" charset="2"/>
                  <a:buChar char="Ø"/>
                </a:pPr>
                <a:r>
                  <a:rPr lang="de-DE" sz="2200" dirty="0" smtClean="0"/>
                  <a:t> Differenz </a:t>
                </a:r>
                <a:r>
                  <a:rPr lang="de-DE" sz="2200" dirty="0"/>
                  <a:t>plus Differenz = Differenz</a:t>
                </a:r>
              </a:p>
              <a:p>
                <a:pPr marL="342900" indent="-342900">
                  <a:lnSpc>
                    <a:spcPct val="200000"/>
                  </a:lnSpc>
                  <a:spcBef>
                    <a:spcPts val="0"/>
                  </a:spcBef>
                  <a:spcAft>
                    <a:spcPts val="0"/>
                  </a:spcAft>
                  <a:buFont typeface="Wingdings" panose="05000000000000000000" pitchFamily="2" charset="2"/>
                  <a:buChar char="Ø"/>
                </a:pPr>
                <a:r>
                  <a:rPr lang="de-DE" sz="2200" dirty="0"/>
                  <a:t> </a:t>
                </a:r>
                <a14:m>
                  <m:oMath xmlns:m="http://schemas.openxmlformats.org/officeDocument/2006/math">
                    <m:r>
                      <a:rPr lang="de-DE" sz="2200" i="1">
                        <a:latin typeface="Cambria Math" panose="02040503050406030204" pitchFamily="18" charset="0"/>
                      </a:rPr>
                      <m:t> </m:t>
                    </m:r>
                    <m:sSub>
                      <m:sSubPr>
                        <m:ctrlPr>
                          <a:rPr lang="de-DE" sz="2200" i="1">
                            <a:latin typeface="Cambria Math" panose="02040503050406030204" pitchFamily="18" charset="0"/>
                          </a:rPr>
                        </m:ctrlPr>
                      </m:sSubPr>
                      <m:e>
                        <m:r>
                          <a:rPr lang="de-DE" sz="2200" i="1">
                            <a:latin typeface="Cambria Math" panose="02040503050406030204" pitchFamily="18" charset="0"/>
                          </a:rPr>
                          <m:t>𝑉</m:t>
                        </m:r>
                      </m:e>
                      <m:sub>
                        <m:r>
                          <a:rPr lang="de-DE" sz="2200" i="1">
                            <a:latin typeface="Cambria Math" panose="02040503050406030204" pitchFamily="18" charset="0"/>
                          </a:rPr>
                          <m:t>1</m:t>
                        </m:r>
                      </m:sub>
                    </m:sSub>
                    <m:r>
                      <a:rPr lang="de-DE" sz="2200" i="1">
                        <a:latin typeface="Cambria Math" panose="02040503050406030204" pitchFamily="18" charset="0"/>
                      </a:rPr>
                      <m:t>=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1</m:t>
                        </m:r>
                      </m:sub>
                      <m:sup>
                        <m:r>
                          <a:rPr lang="de-DE" sz="2200" i="1">
                            <a:latin typeface="Cambria Math" panose="02040503050406030204" pitchFamily="18" charset="0"/>
                          </a:rPr>
                          <m:t>1</m:t>
                        </m:r>
                      </m:sup>
                    </m:sSubSup>
                    <m:r>
                      <a:rPr lang="de-DE" sz="2200" i="1">
                        <a:latin typeface="Cambria Math" panose="02040503050406030204" pitchFamily="18" charset="0"/>
                      </a:rPr>
                      <m:t>, …,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𝑘</m:t>
                        </m:r>
                      </m:sub>
                      <m:sup>
                        <m:r>
                          <a:rPr lang="de-DE" sz="2200" i="1">
                            <a:latin typeface="Cambria Math" panose="02040503050406030204" pitchFamily="18" charset="0"/>
                          </a:rPr>
                          <m:t>1</m:t>
                        </m:r>
                      </m:sup>
                    </m:sSubSup>
                    <m:r>
                      <a:rPr lang="de-DE" sz="2200" i="1">
                        <a:latin typeface="Cambria Math" panose="02040503050406030204" pitchFamily="18" charset="0"/>
                      </a:rPr>
                      <m:t> , </m:t>
                    </m:r>
                    <m:sSub>
                      <m:sSubPr>
                        <m:ctrlPr>
                          <a:rPr lang="de-DE" sz="2200" i="1">
                            <a:latin typeface="Cambria Math" panose="02040503050406030204" pitchFamily="18" charset="0"/>
                          </a:rPr>
                        </m:ctrlPr>
                      </m:sSubPr>
                      <m:e>
                        <m:r>
                          <a:rPr lang="de-DE" sz="2200" i="1">
                            <a:latin typeface="Cambria Math" panose="02040503050406030204" pitchFamily="18" charset="0"/>
                          </a:rPr>
                          <m:t>𝑉</m:t>
                        </m:r>
                      </m:e>
                      <m:sub>
                        <m:r>
                          <a:rPr lang="de-DE" sz="2200" i="1">
                            <a:latin typeface="Cambria Math" panose="02040503050406030204" pitchFamily="18" charset="0"/>
                          </a:rPr>
                          <m:t>2</m:t>
                        </m:r>
                      </m:sub>
                    </m:sSub>
                    <m:r>
                      <a:rPr lang="de-DE" sz="2200" i="1">
                        <a:latin typeface="Cambria Math" panose="02040503050406030204" pitchFamily="18" charset="0"/>
                      </a:rPr>
                      <m:t>=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1</m:t>
                        </m:r>
                      </m:sub>
                      <m:sup>
                        <m:r>
                          <a:rPr lang="de-DE" sz="2200" i="1">
                            <a:latin typeface="Cambria Math" panose="02040503050406030204" pitchFamily="18" charset="0"/>
                          </a:rPr>
                          <m:t>2</m:t>
                        </m:r>
                      </m:sup>
                    </m:sSubSup>
                    <m:r>
                      <a:rPr lang="de-DE" sz="2200" i="1">
                        <a:latin typeface="Cambria Math" panose="02040503050406030204" pitchFamily="18" charset="0"/>
                      </a:rPr>
                      <m:t>, …,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𝑙</m:t>
                        </m:r>
                      </m:sub>
                      <m:sup>
                        <m:r>
                          <a:rPr lang="de-DE" sz="2200" i="1">
                            <a:latin typeface="Cambria Math" panose="02040503050406030204" pitchFamily="18" charset="0"/>
                          </a:rPr>
                          <m:t>2</m:t>
                        </m:r>
                      </m:sup>
                    </m:sSubSup>
                  </m:oMath>
                </a14:m>
                <a:endParaRPr lang="de-DE" sz="2200" dirty="0"/>
              </a:p>
              <a:p>
                <a:pPr marL="342900" indent="-342900">
                  <a:lnSpc>
                    <a:spcPct val="200000"/>
                  </a:lnSpc>
                  <a:spcBef>
                    <a:spcPts val="0"/>
                  </a:spcBef>
                  <a:spcAft>
                    <a:spcPts val="0"/>
                  </a:spcAft>
                  <a:buFont typeface="Wingdings" panose="05000000000000000000" pitchFamily="2" charset="2"/>
                  <a:buChar char="Ø"/>
                </a:pP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  </m:t>
                        </m:r>
                        <m:r>
                          <a:rPr lang="de-DE" sz="2200" i="1">
                            <a:latin typeface="Cambria Math" panose="02040503050406030204" pitchFamily="18" charset="0"/>
                          </a:rPr>
                          <m:t>𝑉</m:t>
                        </m:r>
                      </m:e>
                      <m:sub>
                        <m:r>
                          <a:rPr lang="de-DE" sz="2200" i="1">
                            <a:latin typeface="Cambria Math" panose="02040503050406030204" pitchFamily="18" charset="0"/>
                          </a:rPr>
                          <m:t>1</m:t>
                        </m:r>
                      </m:sub>
                    </m:sSub>
                  </m:oMath>
                </a14:m>
                <a:r>
                  <a:rPr lang="de-DE" sz="2200" dirty="0"/>
                  <a:t> </a:t>
                </a:r>
                <a14:m>
                  <m:oMath xmlns:m="http://schemas.openxmlformats.org/officeDocument/2006/math">
                    <m:r>
                      <a:rPr lang="de-DE" sz="2200" i="1" dirty="0">
                        <a:latin typeface="Cambria Math" panose="02040503050406030204" pitchFamily="18" charset="0"/>
                        <a:ea typeface="Cambria Math" panose="02040503050406030204" pitchFamily="18" charset="0"/>
                      </a:rPr>
                      <m:t>⊕</m:t>
                    </m:r>
                  </m:oMath>
                </a14:m>
                <a:r>
                  <a:rPr lang="de-DE" sz="2200" dirty="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𝑉</m:t>
                        </m:r>
                      </m:e>
                      <m:sub>
                        <m:r>
                          <a:rPr lang="de-DE" sz="2200" i="1">
                            <a:latin typeface="Cambria Math" panose="02040503050406030204" pitchFamily="18" charset="0"/>
                          </a:rPr>
                          <m:t>2</m:t>
                        </m:r>
                      </m:sub>
                    </m:sSub>
                  </m:oMath>
                </a14:m>
                <a:r>
                  <a:rPr lang="de-DE" sz="2200" dirty="0"/>
                  <a:t> = </a:t>
                </a:r>
                <a14:m>
                  <m:oMath xmlns:m="http://schemas.openxmlformats.org/officeDocument/2006/math">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1</m:t>
                        </m:r>
                      </m:sub>
                      <m:sup>
                        <m:r>
                          <a:rPr lang="de-DE" sz="2200" i="1">
                            <a:latin typeface="Cambria Math" panose="02040503050406030204" pitchFamily="18" charset="0"/>
                          </a:rPr>
                          <m:t>1</m:t>
                        </m:r>
                      </m:sup>
                    </m:sSubSup>
                    <m:r>
                      <a:rPr lang="de-DE" sz="2200" i="1">
                        <a:latin typeface="Cambria Math" panose="02040503050406030204" pitchFamily="18" charset="0"/>
                      </a:rPr>
                      <m:t>, …,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𝑘</m:t>
                        </m:r>
                      </m:sub>
                      <m:sup>
                        <m:r>
                          <a:rPr lang="de-DE" sz="2200" i="1">
                            <a:latin typeface="Cambria Math" panose="02040503050406030204" pitchFamily="18" charset="0"/>
                          </a:rPr>
                          <m:t>1</m:t>
                        </m:r>
                      </m:sup>
                    </m:sSubSup>
                  </m:oMath>
                </a14:m>
                <a:r>
                  <a:rPr lang="de-DE" sz="2200" dirty="0"/>
                  <a:t>, </a:t>
                </a:r>
                <a14:m>
                  <m:oMath xmlns:m="http://schemas.openxmlformats.org/officeDocument/2006/math">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1</m:t>
                        </m:r>
                      </m:sub>
                      <m:sup>
                        <m:r>
                          <a:rPr lang="de-DE" sz="2200" i="1">
                            <a:latin typeface="Cambria Math" panose="02040503050406030204" pitchFamily="18" charset="0"/>
                          </a:rPr>
                          <m:t>2</m:t>
                        </m:r>
                      </m:sup>
                    </m:sSubSup>
                    <m:r>
                      <a:rPr lang="de-DE" sz="2200" i="1">
                        <a:latin typeface="Cambria Math" panose="02040503050406030204" pitchFamily="18" charset="0"/>
                      </a:rPr>
                      <m:t>, …, </m:t>
                    </m:r>
                    <m:sSubSup>
                      <m:sSubSupPr>
                        <m:ctrlPr>
                          <a:rPr lang="de-DE" sz="2200" i="1">
                            <a:latin typeface="Cambria Math" panose="02040503050406030204" pitchFamily="18" charset="0"/>
                          </a:rPr>
                        </m:ctrlPr>
                      </m:sSubSupPr>
                      <m:e>
                        <m:r>
                          <a:rPr lang="de-DE" sz="2200" i="1">
                            <a:latin typeface="Cambria Math" panose="02040503050406030204" pitchFamily="18" charset="0"/>
                          </a:rPr>
                          <m:t>𝑣</m:t>
                        </m:r>
                      </m:e>
                      <m:sub>
                        <m:r>
                          <a:rPr lang="de-DE" sz="2200" i="1">
                            <a:latin typeface="Cambria Math" panose="02040503050406030204" pitchFamily="18" charset="0"/>
                          </a:rPr>
                          <m:t>𝑙</m:t>
                        </m:r>
                      </m:sub>
                      <m:sup>
                        <m:r>
                          <a:rPr lang="de-DE" sz="2200" i="1">
                            <a:latin typeface="Cambria Math" panose="02040503050406030204" pitchFamily="18" charset="0"/>
                          </a:rPr>
                          <m:t>2</m:t>
                        </m:r>
                      </m:sup>
                    </m:sSubSup>
                  </m:oMath>
                </a14:m>
                <a:endParaRPr lang="de-DE" dirty="0" smtClean="0"/>
              </a:p>
              <a:p>
                <a:pPr marL="342900" indent="-342900">
                  <a:lnSpc>
                    <a:spcPct val="200000"/>
                  </a:lnSpc>
                  <a:spcBef>
                    <a:spcPts val="0"/>
                  </a:spcBef>
                  <a:spcAft>
                    <a:spcPts val="0"/>
                  </a:spcAft>
                  <a:buFont typeface="Wingdings" panose="05000000000000000000" pitchFamily="2" charset="2"/>
                  <a:buChar char="Ø"/>
                </a:pPr>
                <a:r>
                  <a:rPr lang="de-DE" sz="2400" dirty="0"/>
                  <a:t> </a:t>
                </a:r>
                <a:endParaRPr lang="de-DE" sz="2400" dirty="0" smtClean="0"/>
              </a:p>
              <a:p>
                <a:pPr marL="342900" indent="-342900">
                  <a:lnSpc>
                    <a:spcPct val="200000"/>
                  </a:lnSpc>
                  <a:spcBef>
                    <a:spcPts val="0"/>
                  </a:spcBef>
                  <a:spcAft>
                    <a:spcPts val="0"/>
                  </a:spcAft>
                  <a:buFont typeface="Wingdings" panose="05000000000000000000" pitchFamily="2" charset="2"/>
                  <a:buChar char="Ø"/>
                </a:pPr>
                <a:r>
                  <a:rPr lang="de-DE" sz="2400" dirty="0"/>
                  <a:t> </a:t>
                </a:r>
              </a:p>
            </p:txBody>
          </p:sp>
        </mc:Choice>
        <mc:Fallback xmlns="">
          <p:sp>
            <p:nvSpPr>
              <p:cNvPr id="12" name="Textfeld 11"/>
              <p:cNvSpPr txBox="1">
                <a:spLocks noRot="1" noChangeAspect="1" noMove="1" noResize="1" noEditPoints="1" noAdjustHandles="1" noChangeArrowheads="1" noChangeShapeType="1" noTextEdit="1"/>
              </p:cNvSpPr>
              <p:nvPr/>
            </p:nvSpPr>
            <p:spPr>
              <a:xfrm>
                <a:off x="6440574" y="2117748"/>
                <a:ext cx="6209178" cy="3539880"/>
              </a:xfrm>
              <a:prstGeom prst="rect">
                <a:avLst/>
              </a:prstGeom>
              <a:blipFill rotWithShape="0">
                <a:blip r:embed="rId3"/>
                <a:stretch>
                  <a:fillRect l="-1375" b="-2582"/>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de-DE" dirty="0" smtClean="0"/>
              <a:t>Operatoren</a:t>
            </a:r>
            <a:endParaRPr lang="de-DE" dirty="0"/>
          </a:p>
        </p:txBody>
      </p:sp>
      <p:sp>
        <p:nvSpPr>
          <p:cNvPr id="3" name="Inhaltsplatzhalter 2"/>
          <p:cNvSpPr>
            <a:spLocks noGrp="1"/>
          </p:cNvSpPr>
          <p:nvPr>
            <p:ph idx="1"/>
          </p:nvPr>
        </p:nvSpPr>
        <p:spPr>
          <a:xfrm>
            <a:off x="604434" y="2097380"/>
            <a:ext cx="5262966" cy="3126502"/>
          </a:xfrm>
        </p:spPr>
        <p:txBody>
          <a:bodyPr>
            <a:noAutofit/>
          </a:bodyPr>
          <a:lstStyle/>
          <a:p>
            <a:pPr marL="342900" indent="-342900">
              <a:lnSpc>
                <a:spcPct val="200000"/>
              </a:lnSpc>
              <a:spcBef>
                <a:spcPts val="0"/>
              </a:spcBef>
              <a:spcAft>
                <a:spcPts val="0"/>
              </a:spcAft>
              <a:buFont typeface="Wingdings" panose="05000000000000000000" pitchFamily="2" charset="2"/>
              <a:buChar char="Ø"/>
            </a:pPr>
            <a:r>
              <a:rPr lang="de-DE" sz="2200" dirty="0" smtClean="0">
                <a:solidFill>
                  <a:schemeClr val="tx1"/>
                </a:solidFill>
              </a:rPr>
              <a:t> Position plus Differenz = Position</a:t>
            </a:r>
          </a:p>
          <a:p>
            <a:pPr marL="342900" indent="-342900">
              <a:lnSpc>
                <a:spcPct val="200000"/>
              </a:lnSpc>
              <a:spcBef>
                <a:spcPts val="0"/>
              </a:spcBef>
              <a:spcAft>
                <a:spcPts val="0"/>
              </a:spcAft>
              <a:buFont typeface="Wingdings" panose="05000000000000000000" pitchFamily="2" charset="2"/>
              <a:buChar char="Ø"/>
            </a:pPr>
            <a:r>
              <a:rPr lang="de-DE" sz="2200" dirty="0" smtClean="0">
                <a:solidFill>
                  <a:schemeClr val="tx1"/>
                </a:solidFill>
              </a:rPr>
              <a:t>  x + v = x‘</a:t>
            </a:r>
          </a:p>
          <a:p>
            <a:pPr marL="342900" indent="-342900">
              <a:lnSpc>
                <a:spcPct val="200000"/>
              </a:lnSpc>
              <a:spcBef>
                <a:spcPts val="0"/>
              </a:spcBef>
              <a:spcAft>
                <a:spcPts val="0"/>
              </a:spcAft>
              <a:buFont typeface="Wingdings" panose="05000000000000000000" pitchFamily="2" charset="2"/>
              <a:buChar char="Ø"/>
            </a:pPr>
            <a:r>
              <a:rPr lang="de-DE" sz="2200" dirty="0" smtClean="0">
                <a:solidFill>
                  <a:schemeClr val="tx1"/>
                </a:solidFill>
              </a:rPr>
              <a:t>  x=(1,2,3,4,5,1)</a:t>
            </a:r>
          </a:p>
          <a:p>
            <a:pPr marL="342900" indent="-342900">
              <a:lnSpc>
                <a:spcPct val="200000"/>
              </a:lnSpc>
              <a:spcBef>
                <a:spcPts val="0"/>
              </a:spcBef>
              <a:spcAft>
                <a:spcPts val="0"/>
              </a:spcAft>
              <a:buFont typeface="Wingdings" panose="05000000000000000000" pitchFamily="2" charset="2"/>
              <a:buChar char="Ø"/>
            </a:pPr>
            <a:r>
              <a:rPr lang="de-DE" sz="2200" dirty="0" smtClean="0">
                <a:solidFill>
                  <a:schemeClr val="tx1"/>
                </a:solidFill>
              </a:rPr>
              <a:t>  v= ((1,2),(2,3)) </a:t>
            </a:r>
          </a:p>
          <a:p>
            <a:pPr marL="342900" indent="-342900">
              <a:lnSpc>
                <a:spcPct val="200000"/>
              </a:lnSpc>
              <a:spcBef>
                <a:spcPts val="0"/>
              </a:spcBef>
              <a:spcAft>
                <a:spcPts val="0"/>
              </a:spcAft>
              <a:buFont typeface="Wingdings" panose="05000000000000000000" pitchFamily="2" charset="2"/>
              <a:buChar char="Ø"/>
            </a:pPr>
            <a:r>
              <a:rPr lang="de-DE" sz="2200" dirty="0" smtClean="0">
                <a:solidFill>
                  <a:schemeClr val="tx1"/>
                </a:solidFill>
              </a:rPr>
              <a:t>  (2,1,3,4,5,2) , (3,1,2,4,5,3)</a:t>
            </a:r>
          </a:p>
        </p:txBody>
      </p:sp>
      <p:pic>
        <p:nvPicPr>
          <p:cNvPr id="8" name="Grafik 7"/>
          <p:cNvPicPr>
            <a:picLocks noChangeAspect="1"/>
          </p:cNvPicPr>
          <p:nvPr/>
        </p:nvPicPr>
        <p:blipFill>
          <a:blip r:embed="rId4"/>
          <a:stretch>
            <a:fillRect/>
          </a:stretch>
        </p:blipFill>
        <p:spPr>
          <a:xfrm>
            <a:off x="6887688" y="5105178"/>
            <a:ext cx="2857500" cy="552450"/>
          </a:xfrm>
          <a:prstGeom prst="rect">
            <a:avLst/>
          </a:prstGeom>
        </p:spPr>
      </p:pic>
      <p:pic>
        <p:nvPicPr>
          <p:cNvPr id="9" name="Grafik 8"/>
          <p:cNvPicPr>
            <a:picLocks noChangeAspect="1"/>
          </p:cNvPicPr>
          <p:nvPr/>
        </p:nvPicPr>
        <p:blipFill>
          <a:blip r:embed="rId5"/>
          <a:stretch>
            <a:fillRect/>
          </a:stretch>
        </p:blipFill>
        <p:spPr>
          <a:xfrm>
            <a:off x="6887688" y="4459599"/>
            <a:ext cx="1874190" cy="455884"/>
          </a:xfrm>
          <a:prstGeom prst="rect">
            <a:avLst/>
          </a:prstGeom>
        </p:spPr>
      </p:pic>
      <p:sp>
        <p:nvSpPr>
          <p:cNvPr id="13" name="Textfeld 12"/>
          <p:cNvSpPr txBox="1"/>
          <p:nvPr/>
        </p:nvSpPr>
        <p:spPr>
          <a:xfrm>
            <a:off x="5045667" y="1532973"/>
            <a:ext cx="1866900" cy="584775"/>
          </a:xfrm>
          <a:prstGeom prst="rect">
            <a:avLst/>
          </a:prstGeom>
          <a:noFill/>
        </p:spPr>
        <p:txBody>
          <a:bodyPr wrap="square" rtlCol="0">
            <a:spAutoFit/>
          </a:bodyPr>
          <a:lstStyle/>
          <a:p>
            <a:r>
              <a:rPr lang="de-DE" sz="3200" dirty="0" smtClean="0">
                <a:solidFill>
                  <a:srgbClr val="D24726"/>
                </a:solidFill>
              </a:rPr>
              <a:t>Addition</a:t>
            </a:r>
            <a:endParaRPr lang="de-DE" sz="3200" dirty="0">
              <a:solidFill>
                <a:srgbClr val="D24726"/>
              </a:solidFill>
            </a:endParaRPr>
          </a:p>
        </p:txBody>
      </p:sp>
    </p:spTree>
    <p:extLst>
      <p:ext uri="{BB962C8B-B14F-4D97-AF65-F5344CB8AC3E}">
        <p14:creationId xmlns:p14="http://schemas.microsoft.com/office/powerpoint/2010/main" val="1031379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5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979117" y="4410627"/>
            <a:ext cx="5165133" cy="1945725"/>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de-DE" sz="3200" dirty="0" smtClean="0"/>
              <a:t> </a:t>
            </a:r>
          </a:p>
          <a:p>
            <a:pPr marL="285750" indent="-285750">
              <a:lnSpc>
                <a:spcPct val="130000"/>
              </a:lnSpc>
              <a:buFont typeface="Wingdings" panose="05000000000000000000" pitchFamily="2" charset="2"/>
              <a:buChar char="Ø"/>
            </a:pPr>
            <a:r>
              <a:rPr lang="de-DE" sz="3200" dirty="0"/>
              <a:t> </a:t>
            </a:r>
            <a:endParaRPr lang="de-DE" sz="3200" dirty="0" smtClean="0"/>
          </a:p>
          <a:p>
            <a:pPr marL="285750" indent="-285750">
              <a:lnSpc>
                <a:spcPct val="130000"/>
              </a:lnSpc>
              <a:buFont typeface="Wingdings" panose="05000000000000000000" pitchFamily="2" charset="2"/>
              <a:buChar char="Ø"/>
            </a:pPr>
            <a:r>
              <a:rPr lang="de-DE" sz="3200" dirty="0"/>
              <a:t> </a:t>
            </a:r>
            <a:endParaRPr lang="de-DE" sz="3200" dirty="0" smtClean="0"/>
          </a:p>
        </p:txBody>
      </p:sp>
      <mc:AlternateContent xmlns:mc="http://schemas.openxmlformats.org/markup-compatibility/2006" xmlns:a14="http://schemas.microsoft.com/office/drawing/2010/main">
        <mc:Choice Requires="a14">
          <p:sp>
            <p:nvSpPr>
              <p:cNvPr id="11" name="Textfeld 10"/>
              <p:cNvSpPr txBox="1"/>
              <p:nvPr/>
            </p:nvSpPr>
            <p:spPr>
              <a:xfrm>
                <a:off x="604434" y="1566164"/>
                <a:ext cx="6520266" cy="4154984"/>
              </a:xfrm>
              <a:prstGeom prst="rect">
                <a:avLst/>
              </a:prstGeom>
              <a:noFill/>
            </p:spPr>
            <p:txBody>
              <a:bodyPr wrap="square" rtlCol="0">
                <a:spAutoFit/>
              </a:bodyPr>
              <a:lstStyle/>
              <a:p>
                <a:pPr marL="342900" indent="-342900">
                  <a:lnSpc>
                    <a:spcPct val="150000"/>
                  </a:lnSpc>
                  <a:spcBef>
                    <a:spcPts val="0"/>
                  </a:spcBef>
                  <a:spcAft>
                    <a:spcPts val="0"/>
                  </a:spcAft>
                  <a:buFont typeface="Wingdings" panose="05000000000000000000" pitchFamily="2" charset="2"/>
                  <a:buChar char="Ø"/>
                </a:pPr>
                <a:r>
                  <a:rPr lang="de-DE" sz="2400" dirty="0" smtClean="0"/>
                  <a:t> </a:t>
                </a:r>
                <a:r>
                  <a:rPr lang="de-DE" sz="2800" dirty="0" smtClean="0">
                    <a:solidFill>
                      <a:srgbClr val="D24726"/>
                    </a:solidFill>
                  </a:rPr>
                  <a:t>Subtraktion</a:t>
                </a:r>
              </a:p>
              <a:p>
                <a:pPr marL="800100" lvl="1" indent="-342900">
                  <a:lnSpc>
                    <a:spcPct val="150000"/>
                  </a:lnSpc>
                  <a:buFont typeface="Wingdings" panose="05000000000000000000" pitchFamily="2" charset="2"/>
                  <a:buChar char="Ø"/>
                </a:pPr>
                <a:r>
                  <a:rPr lang="de-DE" sz="2400" dirty="0"/>
                  <a:t> </a:t>
                </a:r>
                <a:r>
                  <a:rPr lang="de-DE" sz="2400" dirty="0" smtClean="0"/>
                  <a:t>Position </a:t>
                </a:r>
                <a:r>
                  <a:rPr lang="de-DE" sz="2400" dirty="0"/>
                  <a:t>minus </a:t>
                </a:r>
                <a:r>
                  <a:rPr lang="de-DE" sz="2400" dirty="0" smtClean="0"/>
                  <a:t>Position = Differenz</a:t>
                </a:r>
                <a:endParaRPr lang="de-DE" sz="2400" dirty="0"/>
              </a:p>
              <a:p>
                <a:pPr marL="800100" lvl="1" indent="-342900">
                  <a:lnSpc>
                    <a:spcPct val="150000"/>
                  </a:lnSpc>
                  <a:buFont typeface="Wingdings" panose="05000000000000000000" pitchFamily="2" charset="2"/>
                  <a:buChar char="Ø"/>
                </a:pPr>
                <a:r>
                  <a:rPr lang="de-DE" sz="2400" dirty="0" smtClean="0"/>
                  <a:t> x</a:t>
                </a:r>
                <a:r>
                  <a:rPr lang="de-DE" sz="2400" baseline="-25000" dirty="0" smtClean="0"/>
                  <a:t>1</a:t>
                </a:r>
                <a:r>
                  <a:rPr lang="de-DE" sz="2400" dirty="0" smtClean="0"/>
                  <a:t> – x</a:t>
                </a:r>
                <a:r>
                  <a:rPr lang="de-DE" sz="2400" baseline="-25000" dirty="0" smtClean="0"/>
                  <a:t>2</a:t>
                </a:r>
                <a:r>
                  <a:rPr lang="de-DE" sz="2400" dirty="0" smtClean="0"/>
                  <a:t> = v  </a:t>
                </a:r>
                <a14:m>
                  <m:oMath xmlns:m="http://schemas.openxmlformats.org/officeDocument/2006/math">
                    <m:r>
                      <a:rPr lang="de-DE" sz="2400" i="1" smtClean="0">
                        <a:latin typeface="Cambria Math" panose="02040503050406030204" pitchFamily="18" charset="0"/>
                        <a:ea typeface="Cambria Math" panose="02040503050406030204" pitchFamily="18" charset="0"/>
                      </a:rPr>
                      <m:t>⇒</m:t>
                    </m:r>
                  </m:oMath>
                </a14:m>
                <a:r>
                  <a:rPr lang="de-DE" sz="2400" dirty="0" smtClean="0"/>
                  <a:t>  x</a:t>
                </a:r>
                <a:r>
                  <a:rPr lang="de-DE" sz="2400" baseline="-25000" dirty="0" smtClean="0"/>
                  <a:t>1</a:t>
                </a:r>
                <a:r>
                  <a:rPr lang="de-DE" sz="2400" dirty="0" smtClean="0"/>
                  <a:t> + v = x</a:t>
                </a:r>
                <a:r>
                  <a:rPr lang="de-DE" sz="2400" baseline="-25000" dirty="0" smtClean="0"/>
                  <a:t>2</a:t>
                </a:r>
                <a:endParaRPr lang="de-DE" sz="2400" baseline="-25000" dirty="0"/>
              </a:p>
              <a:p>
                <a:pPr marL="800100" lvl="1" indent="-342900">
                  <a:lnSpc>
                    <a:spcPct val="150000"/>
                  </a:lnSpc>
                  <a:buFont typeface="Wingdings" panose="05000000000000000000" pitchFamily="2" charset="2"/>
                  <a:buChar char="Ø"/>
                </a:pPr>
                <a:r>
                  <a:rPr lang="de-DE" sz="2400" dirty="0" smtClean="0"/>
                  <a:t> x</a:t>
                </a:r>
                <a:r>
                  <a:rPr lang="de-DE" sz="2400" baseline="-25000" dirty="0" smtClean="0"/>
                  <a:t>1</a:t>
                </a:r>
                <a:r>
                  <a:rPr lang="de-DE" sz="2400" dirty="0" smtClean="0"/>
                  <a:t> = x</a:t>
                </a:r>
                <a:r>
                  <a:rPr lang="de-DE" sz="2400" baseline="-25000" dirty="0" smtClean="0"/>
                  <a:t>2</a:t>
                </a:r>
                <a:r>
                  <a:rPr lang="de-DE" sz="2400" dirty="0"/>
                  <a:t> </a:t>
                </a:r>
                <a:r>
                  <a:rPr lang="de-DE" sz="2400" dirty="0" smtClean="0"/>
                  <a:t> </a:t>
                </a:r>
                <a14:m>
                  <m:oMath xmlns:m="http://schemas.openxmlformats.org/officeDocument/2006/math">
                    <m:r>
                      <a:rPr lang="de-DE" sz="2400" i="1">
                        <a:latin typeface="Cambria Math" panose="02040503050406030204" pitchFamily="18" charset="0"/>
                        <a:ea typeface="Cambria Math" panose="02040503050406030204" pitchFamily="18" charset="0"/>
                      </a:rPr>
                      <m:t>⇒</m:t>
                    </m:r>
                  </m:oMath>
                </a14:m>
                <a:r>
                  <a:rPr lang="de-DE" sz="2400" dirty="0" smtClean="0"/>
                  <a:t>  v = </a:t>
                </a:r>
                <a14:m>
                  <m:oMath xmlns:m="http://schemas.openxmlformats.org/officeDocument/2006/math">
                    <m:r>
                      <a:rPr lang="de-DE" sz="2400" i="1" smtClean="0">
                        <a:latin typeface="Cambria Math" panose="02040503050406030204" pitchFamily="18" charset="0"/>
                        <a:ea typeface="Cambria Math" panose="02040503050406030204" pitchFamily="18" charset="0"/>
                      </a:rPr>
                      <m:t>∅</m:t>
                    </m:r>
                  </m:oMath>
                </a14:m>
                <a:endParaRPr lang="de-DE" sz="2400" baseline="-25000" dirty="0"/>
              </a:p>
              <a:p>
                <a:pPr>
                  <a:lnSpc>
                    <a:spcPct val="150000"/>
                  </a:lnSpc>
                  <a:spcBef>
                    <a:spcPts val="0"/>
                  </a:spcBef>
                  <a:spcAft>
                    <a:spcPts val="0"/>
                  </a:spcAft>
                </a:pPr>
                <a:endParaRPr lang="de-DE" sz="2400" dirty="0"/>
              </a:p>
              <a:p>
                <a:pPr marL="342900" indent="-342900">
                  <a:lnSpc>
                    <a:spcPct val="150000"/>
                  </a:lnSpc>
                  <a:spcBef>
                    <a:spcPts val="0"/>
                  </a:spcBef>
                  <a:spcAft>
                    <a:spcPts val="0"/>
                  </a:spcAft>
                  <a:buFont typeface="Wingdings" panose="05000000000000000000" pitchFamily="2" charset="2"/>
                  <a:buChar char="Ø"/>
                </a:pPr>
                <a:r>
                  <a:rPr lang="de-DE" sz="2400" dirty="0" smtClean="0"/>
                  <a:t> </a:t>
                </a:r>
                <a:r>
                  <a:rPr lang="de-DE" sz="2800" dirty="0" smtClean="0">
                    <a:solidFill>
                      <a:srgbClr val="D24726"/>
                    </a:solidFill>
                  </a:rPr>
                  <a:t>Abstand</a:t>
                </a:r>
              </a:p>
              <a:p>
                <a:pPr marL="342900" indent="-342900">
                  <a:lnSpc>
                    <a:spcPct val="150000"/>
                  </a:lnSpc>
                  <a:spcBef>
                    <a:spcPts val="0"/>
                  </a:spcBef>
                  <a:spcAft>
                    <a:spcPts val="0"/>
                  </a:spcAft>
                  <a:buFont typeface="Wingdings" panose="05000000000000000000" pitchFamily="2" charset="2"/>
                  <a:buChar char="Ø"/>
                </a:pPr>
                <a:endParaRPr lang="de-DE" sz="2400" dirty="0">
                  <a:solidFill>
                    <a:srgbClr val="D24726"/>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604434" y="1566164"/>
                <a:ext cx="6520266" cy="4154984"/>
              </a:xfrm>
              <a:prstGeom prst="rect">
                <a:avLst/>
              </a:prstGeom>
              <a:blipFill rotWithShape="0">
                <a:blip r:embed="rId3"/>
                <a:stretch>
                  <a:fillRect l="-1215"/>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de-DE" dirty="0" smtClean="0"/>
              <a:t>Operatoren</a:t>
            </a:r>
            <a:endParaRPr lang="de-DE" dirty="0"/>
          </a:p>
        </p:txBody>
      </p:sp>
      <p:pic>
        <p:nvPicPr>
          <p:cNvPr id="5" name="Grafik 4"/>
          <p:cNvPicPr>
            <a:picLocks noChangeAspect="1"/>
          </p:cNvPicPr>
          <p:nvPr/>
        </p:nvPicPr>
        <p:blipFill>
          <a:blip r:embed="rId4"/>
          <a:stretch>
            <a:fillRect/>
          </a:stretch>
        </p:blipFill>
        <p:spPr>
          <a:xfrm>
            <a:off x="2628900" y="4568311"/>
            <a:ext cx="2819400" cy="571500"/>
          </a:xfrm>
          <a:prstGeom prst="rect">
            <a:avLst/>
          </a:prstGeom>
        </p:spPr>
      </p:pic>
      <p:pic>
        <p:nvPicPr>
          <p:cNvPr id="6" name="Grafik 5"/>
          <p:cNvPicPr>
            <a:picLocks noChangeAspect="1"/>
          </p:cNvPicPr>
          <p:nvPr/>
        </p:nvPicPr>
        <p:blipFill>
          <a:blip r:embed="rId5"/>
          <a:stretch>
            <a:fillRect/>
          </a:stretch>
        </p:blipFill>
        <p:spPr>
          <a:xfrm>
            <a:off x="6625590" y="4353435"/>
            <a:ext cx="4495800" cy="2162175"/>
          </a:xfrm>
          <a:prstGeom prst="rect">
            <a:avLst/>
          </a:prstGeom>
        </p:spPr>
      </p:pic>
    </p:spTree>
    <p:extLst>
      <p:ext uri="{BB962C8B-B14F-4D97-AF65-F5344CB8AC3E}">
        <p14:creationId xmlns:p14="http://schemas.microsoft.com/office/powerpoint/2010/main" val="733483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Operatoren</a:t>
            </a:r>
            <a:endParaRPr lang="de-DE" dirty="0"/>
          </a:p>
        </p:txBody>
      </p:sp>
      <mc:AlternateContent xmlns:mc="http://schemas.openxmlformats.org/markup-compatibility/2006" xmlns:a14="http://schemas.microsoft.com/office/drawing/2010/main">
        <mc:Choice Requires="a14">
          <p:sp>
            <p:nvSpPr>
              <p:cNvPr id="5" name="Inhaltsplatzhalter 2"/>
              <p:cNvSpPr txBox="1">
                <a:spLocks/>
              </p:cNvSpPr>
              <p:nvPr/>
            </p:nvSpPr>
            <p:spPr>
              <a:xfrm>
                <a:off x="990109" y="1606941"/>
                <a:ext cx="9937375"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spcAft>
                    <a:spcPts val="0"/>
                  </a:spcAft>
                </a:pPr>
                <a:r>
                  <a:rPr lang="de-DE" sz="3200" dirty="0" smtClean="0">
                    <a:solidFill>
                      <a:srgbClr val="D24726"/>
                    </a:solidFill>
                    <a:latin typeface="Calibri" panose="020F0502020204030204" pitchFamily="34" charset="0"/>
                  </a:rPr>
                  <a:t>Multiplikation</a:t>
                </a:r>
                <a:endParaRPr lang="de-DE" sz="3200" dirty="0">
                  <a:solidFill>
                    <a:schemeClr val="tx1"/>
                  </a:solidFill>
                  <a:latin typeface="Calibri" panose="020F0502020204030204" pitchFamily="34" charset="0"/>
                </a:endParaRPr>
              </a:p>
              <a:p>
                <a:pPr marL="457200" indent="-457200">
                  <a:lnSpc>
                    <a:spcPct val="170000"/>
                  </a:lnSpc>
                  <a:spcBef>
                    <a:spcPts val="0"/>
                  </a:spcBef>
                  <a:spcAft>
                    <a:spcPts val="0"/>
                  </a:spcAft>
                  <a:buFont typeface="Wingdings" panose="05000000000000000000" pitchFamily="2" charset="2"/>
                  <a:buChar char="Ø"/>
                </a:pPr>
                <a:r>
                  <a:rPr lang="de-DE" sz="2800" dirty="0" smtClean="0">
                    <a:solidFill>
                      <a:schemeClr val="tx1"/>
                    </a:solidFill>
                    <a:latin typeface="Calibri" panose="020F0502020204030204" pitchFamily="34" charset="0"/>
                  </a:rPr>
                  <a:t> Koeffizient mal Differenz = Differenz</a:t>
                </a:r>
              </a:p>
              <a:p>
                <a:pPr marL="457200" indent="-457200">
                  <a:lnSpc>
                    <a:spcPct val="170000"/>
                  </a:lnSpc>
                  <a:spcBef>
                    <a:spcPts val="0"/>
                  </a:spcBef>
                  <a:spcAft>
                    <a:spcPts val="0"/>
                  </a:spcAft>
                  <a:buFont typeface="Wingdings" panose="05000000000000000000" pitchFamily="2" charset="2"/>
                  <a:buChar char="Ø"/>
                </a:pPr>
                <a:r>
                  <a:rPr lang="de-DE" sz="2800" dirty="0" smtClean="0">
                    <a:solidFill>
                      <a:schemeClr val="tx1"/>
                    </a:solidFill>
                    <a:latin typeface="Calibri" panose="020F0502020204030204" pitchFamily="34" charset="0"/>
                  </a:rPr>
                  <a:t> c = 0: </a:t>
                </a:r>
              </a:p>
              <a:p>
                <a:pPr marL="457200" indent="-457200">
                  <a:lnSpc>
                    <a:spcPct val="170000"/>
                  </a:lnSpc>
                  <a:spcBef>
                    <a:spcPts val="0"/>
                  </a:spcBef>
                  <a:spcAft>
                    <a:spcPts val="0"/>
                  </a:spcAft>
                  <a:buFont typeface="Wingdings" panose="05000000000000000000" pitchFamily="2" charset="2"/>
                  <a:buChar char="Ø"/>
                </a:pPr>
                <a:r>
                  <a:rPr lang="de-DE" sz="2800" dirty="0" smtClean="0">
                    <a:solidFill>
                      <a:schemeClr val="tx1"/>
                    </a:solidFill>
                    <a:latin typeface="Calibri" panose="020F0502020204030204" pitchFamily="34" charset="0"/>
                  </a:rPr>
                  <a:t> c </a:t>
                </a:r>
                <a14:m>
                  <m:oMath xmlns:m="http://schemas.openxmlformats.org/officeDocument/2006/math">
                    <m:r>
                      <a:rPr lang="de-DE" sz="2800" i="1" smtClean="0">
                        <a:solidFill>
                          <a:schemeClr val="tx1"/>
                        </a:solidFill>
                        <a:latin typeface="Cambria Math" panose="02040503050406030204" pitchFamily="18" charset="0"/>
                        <a:ea typeface="Cambria Math" panose="02040503050406030204" pitchFamily="18" charset="0"/>
                      </a:rPr>
                      <m:t>∈</m:t>
                    </m:r>
                  </m:oMath>
                </a14:m>
                <a:r>
                  <a:rPr lang="de-DE" sz="2800" dirty="0" smtClean="0">
                    <a:solidFill>
                      <a:schemeClr val="tx1"/>
                    </a:solidFill>
                    <a:latin typeface="Calibri" panose="020F0502020204030204" pitchFamily="34" charset="0"/>
                  </a:rPr>
                  <a:t> ]0,1]:  	v = t</a:t>
                </a:r>
                <a:r>
                  <a:rPr lang="de-DE" sz="2800" baseline="-25000" dirty="0" smtClean="0">
                    <a:solidFill>
                      <a:schemeClr val="tx1"/>
                    </a:solidFill>
                    <a:latin typeface="Calibri" panose="020F0502020204030204" pitchFamily="34" charset="0"/>
                  </a:rPr>
                  <a:t>1</a:t>
                </a:r>
                <a:r>
                  <a:rPr lang="de-DE" sz="2800" dirty="0" smtClean="0">
                    <a:solidFill>
                      <a:schemeClr val="tx1"/>
                    </a:solidFill>
                    <a:latin typeface="Calibri" panose="020F0502020204030204" pitchFamily="34" charset="0"/>
                  </a:rPr>
                  <a:t>, …</a:t>
                </a:r>
                <a:r>
                  <a:rPr lang="de-DE" sz="2800" dirty="0" err="1" smtClean="0">
                    <a:solidFill>
                      <a:schemeClr val="tx1"/>
                    </a:solidFill>
                    <a:latin typeface="Calibri" panose="020F0502020204030204" pitchFamily="34" charset="0"/>
                  </a:rPr>
                  <a:t>t</a:t>
                </a:r>
                <a:r>
                  <a:rPr lang="de-DE" sz="2800" baseline="-25000" dirty="0" err="1" smtClean="0">
                    <a:solidFill>
                      <a:schemeClr val="tx1"/>
                    </a:solidFill>
                    <a:latin typeface="Calibri" panose="020F0502020204030204" pitchFamily="34" charset="0"/>
                  </a:rPr>
                  <a:t>k</a:t>
                </a:r>
                <a:r>
                  <a:rPr lang="de-DE" sz="2800" dirty="0" smtClean="0">
                    <a:solidFill>
                      <a:schemeClr val="tx1"/>
                    </a:solidFill>
                    <a:latin typeface="Calibri" panose="020F0502020204030204" pitchFamily="34" charset="0"/>
                  </a:rPr>
                  <a:t>,  	cv = t</a:t>
                </a:r>
                <a:r>
                  <a:rPr lang="de-DE" sz="2800" baseline="-25000" dirty="0" smtClean="0">
                    <a:solidFill>
                      <a:schemeClr val="tx1"/>
                    </a:solidFill>
                    <a:latin typeface="Calibri" panose="020F0502020204030204" pitchFamily="34" charset="0"/>
                  </a:rPr>
                  <a:t>1</a:t>
                </a:r>
                <a:r>
                  <a:rPr lang="de-DE" sz="2800" dirty="0" smtClean="0">
                    <a:solidFill>
                      <a:schemeClr val="tx1"/>
                    </a:solidFill>
                    <a:latin typeface="Calibri" panose="020F0502020204030204" pitchFamily="34" charset="0"/>
                  </a:rPr>
                  <a:t>, … ,</a:t>
                </a:r>
                <a:r>
                  <a:rPr lang="de-DE" sz="2800" dirty="0" err="1" smtClean="0">
                    <a:solidFill>
                      <a:schemeClr val="tx1"/>
                    </a:solidFill>
                    <a:latin typeface="Calibri" panose="020F0502020204030204" pitchFamily="34" charset="0"/>
                  </a:rPr>
                  <a:t>t</a:t>
                </a:r>
                <a:r>
                  <a:rPr lang="de-DE" sz="2800" baseline="-25000" dirty="0" err="1">
                    <a:solidFill>
                      <a:schemeClr val="tx1"/>
                    </a:solidFill>
                    <a:latin typeface="Calibri" panose="020F0502020204030204" pitchFamily="34" charset="0"/>
                  </a:rPr>
                  <a:t>c</a:t>
                </a:r>
                <a:r>
                  <a:rPr lang="de-DE" sz="2800" baseline="-25000" dirty="0" err="1" smtClean="0">
                    <a:solidFill>
                      <a:schemeClr val="tx1"/>
                    </a:solidFill>
                    <a:latin typeface="Calibri" panose="020F0502020204030204" pitchFamily="34" charset="0"/>
                  </a:rPr>
                  <a:t>k</a:t>
                </a:r>
                <a:endParaRPr lang="de-DE" sz="2800" baseline="-25000" dirty="0" smtClean="0">
                  <a:solidFill>
                    <a:schemeClr val="tx1"/>
                  </a:solidFill>
                  <a:latin typeface="Calibri" panose="020F0502020204030204" pitchFamily="34" charset="0"/>
                </a:endParaRPr>
              </a:p>
              <a:p>
                <a:pPr marL="457200" indent="-457200">
                  <a:lnSpc>
                    <a:spcPct val="170000"/>
                  </a:lnSpc>
                  <a:spcBef>
                    <a:spcPts val="0"/>
                  </a:spcBef>
                  <a:spcAft>
                    <a:spcPts val="0"/>
                  </a:spcAft>
                  <a:buFont typeface="Wingdings" panose="05000000000000000000" pitchFamily="2" charset="2"/>
                  <a:buChar char="Ø"/>
                </a:pPr>
                <a:r>
                  <a:rPr lang="de-DE" sz="2800" dirty="0" smtClean="0">
                    <a:solidFill>
                      <a:schemeClr val="tx1"/>
                    </a:solidFill>
                    <a:latin typeface="Calibri" panose="020F0502020204030204" pitchFamily="34" charset="0"/>
                  </a:rPr>
                  <a:t> c &gt; 1: 		c = k + c‘,    	cv = v </a:t>
                </a:r>
                <a14:m>
                  <m:oMath xmlns:m="http://schemas.openxmlformats.org/officeDocument/2006/math">
                    <m:r>
                      <a:rPr lang="de-DE" sz="2400" i="1" dirty="0">
                        <a:latin typeface="Cambria Math" panose="02040503050406030204" pitchFamily="18" charset="0"/>
                        <a:ea typeface="Cambria Math" panose="02040503050406030204" pitchFamily="18" charset="0"/>
                      </a:rPr>
                      <m:t>⊕</m:t>
                    </m:r>
                  </m:oMath>
                </a14:m>
                <a:r>
                  <a:rPr lang="de-DE" sz="2800" dirty="0" smtClean="0">
                    <a:solidFill>
                      <a:schemeClr val="tx1"/>
                    </a:solidFill>
                    <a:latin typeface="Calibri" panose="020F0502020204030204" pitchFamily="34" charset="0"/>
                  </a:rPr>
                  <a:t> v </a:t>
                </a:r>
                <a14:m>
                  <m:oMath xmlns:m="http://schemas.openxmlformats.org/officeDocument/2006/math">
                    <m:r>
                      <a:rPr lang="de-DE" sz="2400" i="1" dirty="0">
                        <a:latin typeface="Cambria Math" panose="02040503050406030204" pitchFamily="18" charset="0"/>
                        <a:ea typeface="Cambria Math" panose="02040503050406030204" pitchFamily="18" charset="0"/>
                      </a:rPr>
                      <m:t>⊕</m:t>
                    </m:r>
                  </m:oMath>
                </a14:m>
                <a:r>
                  <a:rPr lang="de-DE" sz="2800" dirty="0" smtClean="0">
                    <a:solidFill>
                      <a:schemeClr val="tx1"/>
                    </a:solidFill>
                    <a:latin typeface="Calibri" panose="020F0502020204030204" pitchFamily="34" charset="0"/>
                  </a:rPr>
                  <a:t> … </a:t>
                </a:r>
                <a14:m>
                  <m:oMath xmlns:m="http://schemas.openxmlformats.org/officeDocument/2006/math">
                    <m:r>
                      <a:rPr lang="de-DE" sz="2400" i="1" dirty="0">
                        <a:latin typeface="Cambria Math" panose="02040503050406030204" pitchFamily="18" charset="0"/>
                        <a:ea typeface="Cambria Math" panose="02040503050406030204" pitchFamily="18" charset="0"/>
                      </a:rPr>
                      <m:t>⊕</m:t>
                    </m:r>
                  </m:oMath>
                </a14:m>
                <a:r>
                  <a:rPr lang="de-DE" sz="2800" dirty="0" smtClean="0">
                    <a:solidFill>
                      <a:schemeClr val="tx1"/>
                    </a:solidFill>
                    <a:latin typeface="Calibri" panose="020F0502020204030204" pitchFamily="34" charset="0"/>
                  </a:rPr>
                  <a:t> v </a:t>
                </a:r>
                <a14:m>
                  <m:oMath xmlns:m="http://schemas.openxmlformats.org/officeDocument/2006/math">
                    <m:r>
                      <a:rPr lang="de-DE" sz="2400" i="1" dirty="0">
                        <a:latin typeface="Cambria Math" panose="02040503050406030204" pitchFamily="18" charset="0"/>
                        <a:ea typeface="Cambria Math" panose="02040503050406030204" pitchFamily="18" charset="0"/>
                      </a:rPr>
                      <m:t>⊕</m:t>
                    </m:r>
                  </m:oMath>
                </a14:m>
                <a:r>
                  <a:rPr lang="de-DE" sz="2800" dirty="0" smtClean="0">
                    <a:solidFill>
                      <a:schemeClr val="tx1"/>
                    </a:solidFill>
                    <a:latin typeface="Calibri" panose="020F0502020204030204" pitchFamily="34" charset="0"/>
                  </a:rPr>
                  <a:t> </a:t>
                </a:r>
                <a:r>
                  <a:rPr lang="de-DE" sz="2800" dirty="0" err="1" smtClean="0">
                    <a:solidFill>
                      <a:schemeClr val="tx1"/>
                    </a:solidFill>
                    <a:latin typeface="Calibri" panose="020F0502020204030204" pitchFamily="34" charset="0"/>
                  </a:rPr>
                  <a:t>c‘v</a:t>
                </a:r>
                <a:r>
                  <a:rPr lang="de-DE" sz="2800" dirty="0" smtClean="0">
                    <a:solidFill>
                      <a:schemeClr val="tx1"/>
                    </a:solidFill>
                    <a:latin typeface="Calibri" panose="020F0502020204030204" pitchFamily="34" charset="0"/>
                  </a:rPr>
                  <a:t>  </a:t>
                </a:r>
              </a:p>
              <a:p>
                <a:pPr marL="457200" indent="-457200">
                  <a:lnSpc>
                    <a:spcPct val="170000"/>
                  </a:lnSpc>
                  <a:spcBef>
                    <a:spcPts val="0"/>
                  </a:spcBef>
                  <a:spcAft>
                    <a:spcPts val="0"/>
                  </a:spcAft>
                  <a:buFont typeface="Wingdings" panose="05000000000000000000" pitchFamily="2" charset="2"/>
                  <a:buChar char="Ø"/>
                </a:pPr>
                <a:r>
                  <a:rPr lang="de-DE" sz="2800" dirty="0" smtClean="0">
                    <a:solidFill>
                      <a:schemeClr val="tx1"/>
                    </a:solidFill>
                    <a:latin typeface="Calibri" panose="020F0502020204030204" pitchFamily="34" charset="0"/>
                  </a:rPr>
                  <a:t> c </a:t>
                </a:r>
                <a:r>
                  <a:rPr lang="de-DE" sz="2800" smtClean="0">
                    <a:solidFill>
                      <a:schemeClr val="tx1"/>
                    </a:solidFill>
                    <a:latin typeface="Calibri" panose="020F0502020204030204" pitchFamily="34" charset="0"/>
                  </a:rPr>
                  <a:t>&lt; 0:</a:t>
                </a:r>
                <a:endParaRPr lang="de-DE" sz="2800" dirty="0" smtClean="0">
                  <a:solidFill>
                    <a:schemeClr val="tx1"/>
                  </a:solidFill>
                  <a:latin typeface="Calibri" panose="020F0502020204030204" pitchFamily="34" charset="0"/>
                </a:endParaRPr>
              </a:p>
              <a:p>
                <a:pPr>
                  <a:lnSpc>
                    <a:spcPct val="170000"/>
                  </a:lnSpc>
                  <a:spcBef>
                    <a:spcPts val="0"/>
                  </a:spcBef>
                  <a:spcAft>
                    <a:spcPts val="0"/>
                  </a:spcAft>
                </a:pPr>
                <a:endParaRPr lang="de-DE" sz="2800" dirty="0" smtClean="0">
                  <a:solidFill>
                    <a:schemeClr val="tx1"/>
                  </a:solidFill>
                  <a:latin typeface="Calibri" panose="020F0502020204030204" pitchFamily="34" charset="0"/>
                </a:endParaRPr>
              </a:p>
              <a:p>
                <a:endParaRPr lang="de-DE" sz="2000" dirty="0"/>
              </a:p>
            </p:txBody>
          </p:sp>
        </mc:Choice>
        <mc:Fallback xmlns="">
          <p:sp>
            <p:nvSpPr>
              <p:cNvPr id="5" name="Inhaltsplatzhalter 2"/>
              <p:cNvSpPr txBox="1">
                <a:spLocks noRot="1" noChangeAspect="1" noMove="1" noResize="1" noEditPoints="1" noAdjustHandles="1" noChangeArrowheads="1" noChangeShapeType="1" noTextEdit="1"/>
              </p:cNvSpPr>
              <p:nvPr/>
            </p:nvSpPr>
            <p:spPr>
              <a:xfrm>
                <a:off x="990109" y="1606941"/>
                <a:ext cx="9937375" cy="4351338"/>
              </a:xfrm>
              <a:prstGeom prst="rect">
                <a:avLst/>
              </a:prstGeom>
              <a:blipFill rotWithShape="0">
                <a:blip r:embed="rId3"/>
                <a:stretch>
                  <a:fillRect l="-1533" b="-842"/>
                </a:stretch>
              </a:blipFill>
            </p:spPr>
            <p:txBody>
              <a:bodyPr/>
              <a:lstStyle/>
              <a:p>
                <a:r>
                  <a:rPr lang="de-DE">
                    <a:noFill/>
                  </a:rPr>
                  <a:t> </a:t>
                </a:r>
              </a:p>
            </p:txBody>
          </p:sp>
        </mc:Fallback>
      </mc:AlternateContent>
      <p:pic>
        <p:nvPicPr>
          <p:cNvPr id="6" name="Grafik 5"/>
          <p:cNvPicPr>
            <a:picLocks noChangeAspect="1"/>
          </p:cNvPicPr>
          <p:nvPr/>
        </p:nvPicPr>
        <p:blipFill>
          <a:blip r:embed="rId4"/>
          <a:stretch>
            <a:fillRect/>
          </a:stretch>
        </p:blipFill>
        <p:spPr>
          <a:xfrm>
            <a:off x="3781559" y="3197735"/>
            <a:ext cx="1362075" cy="542615"/>
          </a:xfrm>
          <a:prstGeom prst="rect">
            <a:avLst/>
          </a:prstGeom>
        </p:spPr>
      </p:pic>
      <p:pic>
        <p:nvPicPr>
          <p:cNvPr id="7" name="Grafik 6"/>
          <p:cNvPicPr>
            <a:picLocks noChangeAspect="1"/>
          </p:cNvPicPr>
          <p:nvPr/>
        </p:nvPicPr>
        <p:blipFill>
          <a:blip r:embed="rId5"/>
          <a:stretch>
            <a:fillRect/>
          </a:stretch>
        </p:blipFill>
        <p:spPr>
          <a:xfrm>
            <a:off x="3781559" y="5178625"/>
            <a:ext cx="1836921" cy="579439"/>
          </a:xfrm>
          <a:prstGeom prst="rect">
            <a:avLst/>
          </a:prstGeom>
        </p:spPr>
      </p:pic>
    </p:spTree>
    <p:extLst>
      <p:ext uri="{BB962C8B-B14F-4D97-AF65-F5344CB8AC3E}">
        <p14:creationId xmlns:p14="http://schemas.microsoft.com/office/powerpoint/2010/main" val="2022829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5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25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25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5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Diskrete Partikelschwarmoptimierung (DPSO)</a:t>
            </a:r>
          </a:p>
        </p:txBody>
      </p:sp>
      <p:pic>
        <p:nvPicPr>
          <p:cNvPr id="5" name="Grafik 4"/>
          <p:cNvPicPr>
            <a:picLocks noChangeAspect="1"/>
          </p:cNvPicPr>
          <p:nvPr/>
        </p:nvPicPr>
        <p:blipFill>
          <a:blip r:embed="rId3"/>
          <a:stretch>
            <a:fillRect/>
          </a:stretch>
        </p:blipFill>
        <p:spPr>
          <a:xfrm>
            <a:off x="2834281" y="1535978"/>
            <a:ext cx="6289672" cy="1539501"/>
          </a:xfrm>
          <a:prstGeom prst="rect">
            <a:avLst/>
          </a:prstGeom>
        </p:spPr>
      </p:pic>
      <p:pic>
        <p:nvPicPr>
          <p:cNvPr id="7" name="Grafik 6"/>
          <p:cNvPicPr>
            <a:picLocks noChangeAspect="1"/>
          </p:cNvPicPr>
          <p:nvPr/>
        </p:nvPicPr>
        <p:blipFill>
          <a:blip r:embed="rId4"/>
          <a:stretch>
            <a:fillRect/>
          </a:stretch>
        </p:blipFill>
        <p:spPr>
          <a:xfrm>
            <a:off x="507650" y="4175312"/>
            <a:ext cx="3667125" cy="1104900"/>
          </a:xfrm>
          <a:prstGeom prst="rect">
            <a:avLst/>
          </a:prstGeom>
        </p:spPr>
      </p:pic>
      <p:sp>
        <p:nvSpPr>
          <p:cNvPr id="10" name="Pfeil nach rechts 9"/>
          <p:cNvSpPr/>
          <p:nvPr/>
        </p:nvSpPr>
        <p:spPr>
          <a:xfrm>
            <a:off x="4325642" y="4451537"/>
            <a:ext cx="1181100" cy="552450"/>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5"/>
          <a:stretch>
            <a:fillRect/>
          </a:stretch>
        </p:blipFill>
        <p:spPr>
          <a:xfrm>
            <a:off x="5758771" y="3906230"/>
            <a:ext cx="4783136" cy="1722409"/>
          </a:xfrm>
          <a:prstGeom prst="rect">
            <a:avLst/>
          </a:prstGeom>
        </p:spPr>
      </p:pic>
    </p:spTree>
    <p:extLst>
      <p:ext uri="{BB962C8B-B14F-4D97-AF65-F5344CB8AC3E}">
        <p14:creationId xmlns:p14="http://schemas.microsoft.com/office/powerpoint/2010/main" val="144588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NoHope Tests</a:t>
            </a:r>
            <a:endParaRPr lang="de-DE" dirty="0"/>
          </a:p>
        </p:txBody>
      </p:sp>
      <p:sp>
        <p:nvSpPr>
          <p:cNvPr id="3" name="Inhaltsplatzhalter 2"/>
          <p:cNvSpPr>
            <a:spLocks noGrp="1"/>
          </p:cNvSpPr>
          <p:nvPr>
            <p:ph idx="1"/>
          </p:nvPr>
        </p:nvSpPr>
        <p:spPr>
          <a:xfrm>
            <a:off x="1137834" y="1814514"/>
            <a:ext cx="9258299" cy="3976686"/>
          </a:xfrm>
        </p:spPr>
        <p:txBody>
          <a:bodyPr>
            <a:noAutofit/>
          </a:bodyPr>
          <a:lstStyle/>
          <a:p>
            <a:pPr>
              <a:lnSpc>
                <a:spcPct val="200000"/>
              </a:lnSpc>
              <a:spcBef>
                <a:spcPts val="0"/>
              </a:spcBef>
              <a:spcAft>
                <a:spcPts val="0"/>
              </a:spcAft>
            </a:pPr>
            <a:r>
              <a:rPr lang="de-DE" sz="2800" dirty="0" smtClean="0">
                <a:solidFill>
                  <a:srgbClr val="D24726"/>
                </a:solidFill>
              </a:rPr>
              <a:t>Kriterium 0</a:t>
            </a:r>
            <a:r>
              <a:rPr lang="de-DE" sz="2800" dirty="0" smtClean="0">
                <a:solidFill>
                  <a:schemeClr val="tx1"/>
                </a:solidFill>
              </a:rPr>
              <a:t>: 	keine Bewegung</a:t>
            </a:r>
          </a:p>
          <a:p>
            <a:pPr>
              <a:lnSpc>
                <a:spcPct val="200000"/>
              </a:lnSpc>
              <a:spcBef>
                <a:spcPts val="0"/>
              </a:spcBef>
              <a:spcAft>
                <a:spcPts val="0"/>
              </a:spcAft>
            </a:pPr>
            <a:r>
              <a:rPr lang="de-DE" sz="2800" dirty="0" smtClean="0">
                <a:solidFill>
                  <a:srgbClr val="D24726"/>
                </a:solidFill>
              </a:rPr>
              <a:t>Kriterium 1</a:t>
            </a:r>
            <a:r>
              <a:rPr lang="de-DE" sz="2800" dirty="0" smtClean="0">
                <a:solidFill>
                  <a:schemeClr val="tx1"/>
                </a:solidFill>
              </a:rPr>
              <a:t>: 	Schwarm ist zu klein</a:t>
            </a:r>
          </a:p>
          <a:p>
            <a:pPr>
              <a:lnSpc>
                <a:spcPct val="200000"/>
              </a:lnSpc>
              <a:spcBef>
                <a:spcPts val="0"/>
              </a:spcBef>
              <a:spcAft>
                <a:spcPts val="0"/>
              </a:spcAft>
            </a:pPr>
            <a:r>
              <a:rPr lang="de-DE" sz="2800" dirty="0" smtClean="0">
                <a:solidFill>
                  <a:srgbClr val="D24726"/>
                </a:solidFill>
              </a:rPr>
              <a:t>Kriterium 2</a:t>
            </a:r>
            <a:r>
              <a:rPr lang="de-DE" sz="2800" dirty="0" smtClean="0">
                <a:solidFill>
                  <a:schemeClr val="tx1"/>
                </a:solidFill>
              </a:rPr>
              <a:t>: 	Schwarm ist zu langsam</a:t>
            </a:r>
          </a:p>
          <a:p>
            <a:pPr>
              <a:lnSpc>
                <a:spcPct val="200000"/>
              </a:lnSpc>
              <a:spcBef>
                <a:spcPts val="0"/>
              </a:spcBef>
              <a:spcAft>
                <a:spcPts val="0"/>
              </a:spcAft>
            </a:pPr>
            <a:r>
              <a:rPr lang="de-DE" sz="2800" dirty="0" smtClean="0">
                <a:solidFill>
                  <a:srgbClr val="D24726"/>
                </a:solidFill>
              </a:rPr>
              <a:t>Kriterium 3</a:t>
            </a:r>
            <a:r>
              <a:rPr lang="de-DE" sz="2800" dirty="0" smtClean="0">
                <a:solidFill>
                  <a:schemeClr val="tx1"/>
                </a:solidFill>
              </a:rPr>
              <a:t>: 	„Zeitüberschreitung“</a:t>
            </a:r>
            <a:endParaRPr lang="de-DE" sz="2800" dirty="0">
              <a:solidFill>
                <a:schemeClr val="tx1"/>
              </a:solidFill>
            </a:endParaRPr>
          </a:p>
        </p:txBody>
      </p:sp>
    </p:spTree>
    <p:extLst>
      <p:ext uri="{BB962C8B-B14F-4D97-AF65-F5344CB8AC3E}">
        <p14:creationId xmlns:p14="http://schemas.microsoft.com/office/powerpoint/2010/main" val="867571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604434" y="1470418"/>
            <a:ext cx="10188387" cy="525105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0"/>
              </a:spcAft>
              <a:buFont typeface="Wingdings" panose="05000000000000000000" pitchFamily="2" charset="2"/>
              <a:buChar char="v"/>
            </a:pPr>
            <a:r>
              <a:rPr lang="de-DE" sz="2600" dirty="0" smtClean="0">
                <a:solidFill>
                  <a:schemeClr val="tx1"/>
                </a:solidFill>
              </a:rPr>
              <a:t> Klassische Partikelschwarmoptimierung (PSO)</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Eigenschaften eines Partikels</a:t>
            </a:r>
          </a:p>
          <a:p>
            <a:pPr marL="971550" lvl="1" indent="-285750">
              <a:spcBef>
                <a:spcPts val="0"/>
              </a:spcBef>
              <a:spcAft>
                <a:spcPts val="0"/>
              </a:spcAft>
              <a:buFont typeface="Wingdings" panose="05000000000000000000" pitchFamily="2" charset="2"/>
              <a:buChar char="v"/>
            </a:pPr>
            <a:r>
              <a:rPr lang="de-DE" sz="2400" dirty="0">
                <a:solidFill>
                  <a:schemeClr val="tx1"/>
                </a:solidFill>
              </a:rPr>
              <a:t> </a:t>
            </a:r>
            <a:r>
              <a:rPr lang="de-DE" sz="2400" dirty="0" smtClean="0">
                <a:solidFill>
                  <a:schemeClr val="tx1"/>
                </a:solidFill>
              </a:rPr>
              <a:t>Nachbarschaften</a:t>
            </a:r>
          </a:p>
        </p:txBody>
      </p:sp>
      <p:sp>
        <p:nvSpPr>
          <p:cNvPr id="2" name="Titel 1"/>
          <p:cNvSpPr>
            <a:spLocks noGrp="1"/>
          </p:cNvSpPr>
          <p:nvPr>
            <p:ph type="title"/>
          </p:nvPr>
        </p:nvSpPr>
        <p:spPr/>
        <p:txBody>
          <a:bodyPr/>
          <a:lstStyle/>
          <a:p>
            <a:r>
              <a:rPr lang="de-DE" dirty="0" smtClean="0"/>
              <a:t>Gliederung</a:t>
            </a:r>
            <a:endParaRPr lang="de-DE" dirty="0"/>
          </a:p>
        </p:txBody>
      </p:sp>
    </p:spTree>
    <p:extLst>
      <p:ext uri="{BB962C8B-B14F-4D97-AF65-F5344CB8AC3E}">
        <p14:creationId xmlns:p14="http://schemas.microsoft.com/office/powerpoint/2010/main" val="11925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ReHope Prozess</a:t>
            </a:r>
            <a:endParaRPr lang="de-DE" dirty="0"/>
          </a:p>
        </p:txBody>
      </p:sp>
      <p:pic>
        <p:nvPicPr>
          <p:cNvPr id="5" name="Grafik 4"/>
          <p:cNvPicPr>
            <a:picLocks noChangeAspect="1"/>
          </p:cNvPicPr>
          <p:nvPr/>
        </p:nvPicPr>
        <p:blipFill>
          <a:blip r:embed="rId3"/>
          <a:stretch>
            <a:fillRect/>
          </a:stretch>
        </p:blipFill>
        <p:spPr>
          <a:xfrm>
            <a:off x="1026160" y="4863379"/>
            <a:ext cx="3228975" cy="857250"/>
          </a:xfrm>
          <a:prstGeom prst="rect">
            <a:avLst/>
          </a:prstGeom>
        </p:spPr>
      </p:pic>
      <p:graphicFrame>
        <p:nvGraphicFramePr>
          <p:cNvPr id="9" name="Diagramm 8"/>
          <p:cNvGraphicFramePr/>
          <p:nvPr>
            <p:extLst>
              <p:ext uri="{D42A27DB-BD31-4B8C-83A1-F6EECF244321}">
                <p14:modId xmlns:p14="http://schemas.microsoft.com/office/powerpoint/2010/main" val="2415750426"/>
              </p:ext>
            </p:extLst>
          </p:nvPr>
        </p:nvGraphicFramePr>
        <p:xfrm>
          <a:off x="3767455" y="1889759"/>
          <a:ext cx="7143750" cy="3904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7198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ReHope Prozess</a:t>
            </a:r>
            <a:endParaRPr lang="de-DE" dirty="0"/>
          </a:p>
        </p:txBody>
      </p:sp>
      <p:pic>
        <p:nvPicPr>
          <p:cNvPr id="5" name="Grafik 4"/>
          <p:cNvPicPr>
            <a:picLocks noChangeAspect="1"/>
          </p:cNvPicPr>
          <p:nvPr/>
        </p:nvPicPr>
        <p:blipFill>
          <a:blip r:embed="rId3"/>
          <a:stretch>
            <a:fillRect/>
          </a:stretch>
        </p:blipFill>
        <p:spPr>
          <a:xfrm>
            <a:off x="2083384" y="2424619"/>
            <a:ext cx="7791465" cy="3787205"/>
          </a:xfrm>
          <a:prstGeom prst="rect">
            <a:avLst/>
          </a:prstGeom>
        </p:spPr>
      </p:pic>
      <p:sp>
        <p:nvSpPr>
          <p:cNvPr id="6" name="Rechteck 5"/>
          <p:cNvSpPr/>
          <p:nvPr/>
        </p:nvSpPr>
        <p:spPr>
          <a:xfrm>
            <a:off x="604434" y="1657559"/>
            <a:ext cx="5379101" cy="523220"/>
          </a:xfrm>
          <a:prstGeom prst="rect">
            <a:avLst/>
          </a:prstGeom>
        </p:spPr>
        <p:txBody>
          <a:bodyPr wrap="none">
            <a:spAutoFit/>
          </a:bodyPr>
          <a:lstStyle/>
          <a:p>
            <a:pPr>
              <a:spcBef>
                <a:spcPts val="0"/>
              </a:spcBef>
              <a:spcAft>
                <a:spcPts val="0"/>
              </a:spcAft>
            </a:pPr>
            <a:r>
              <a:rPr lang="de-DE" sz="2800" dirty="0">
                <a:solidFill>
                  <a:srgbClr val="D24726"/>
                </a:solidFill>
              </a:rPr>
              <a:t>Adaptive ReHope </a:t>
            </a:r>
            <a:r>
              <a:rPr lang="de-DE" sz="2800" dirty="0" err="1" smtClean="0">
                <a:solidFill>
                  <a:srgbClr val="D24726"/>
                </a:solidFill>
              </a:rPr>
              <a:t>Method</a:t>
            </a:r>
            <a:r>
              <a:rPr lang="de-DE" sz="2800" dirty="0" smtClean="0">
                <a:solidFill>
                  <a:srgbClr val="D24726"/>
                </a:solidFill>
              </a:rPr>
              <a:t> (ARM)</a:t>
            </a:r>
            <a:endParaRPr lang="de-DE" sz="2800" dirty="0">
              <a:solidFill>
                <a:srgbClr val="D24726"/>
              </a:solidFill>
            </a:endParaRPr>
          </a:p>
        </p:txBody>
      </p:sp>
    </p:spTree>
    <p:extLst>
      <p:ext uri="{BB962C8B-B14F-4D97-AF65-F5344CB8AC3E}">
        <p14:creationId xmlns:p14="http://schemas.microsoft.com/office/powerpoint/2010/main" val="3923376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295401" y="1424378"/>
                <a:ext cx="8820149" cy="5114536"/>
              </a:xfrm>
            </p:spPr>
            <p:txBody>
              <a:bodyPr>
                <a:noAutofit/>
              </a:bodyPr>
              <a:lstStyle/>
              <a:p>
                <a:pPr>
                  <a:spcBef>
                    <a:spcPts val="0"/>
                  </a:spcBef>
                  <a:spcAft>
                    <a:spcPts val="0"/>
                  </a:spcAft>
                </a:pPr>
                <a:r>
                  <a:rPr lang="de-DE" sz="2800" dirty="0" smtClean="0">
                    <a:solidFill>
                      <a:schemeClr val="tx1"/>
                    </a:solidFill>
                  </a:rPr>
                  <a:t>Parameter</a:t>
                </a:r>
                <a:r>
                  <a:rPr lang="de-DE" sz="2400" dirty="0">
                    <a:solidFill>
                      <a:schemeClr val="tx1"/>
                    </a:solidFill>
                  </a:rPr>
                  <a:t>:</a:t>
                </a:r>
                <a:endParaRPr lang="de-DE" sz="2400" dirty="0" smtClean="0">
                  <a:solidFill>
                    <a:schemeClr val="tx1"/>
                  </a:solidFill>
                </a:endParaRPr>
              </a:p>
              <a:p>
                <a:pPr marL="342900" indent="-342900">
                  <a:spcBef>
                    <a:spcPts val="0"/>
                  </a:spcBef>
                  <a:spcAft>
                    <a:spcPts val="0"/>
                  </a:spcAft>
                  <a:buFont typeface="Wingdings" panose="05000000000000000000" pitchFamily="2" charset="2"/>
                  <a:buChar char="§"/>
                </a:pPr>
                <a:r>
                  <a:rPr lang="de-DE" sz="2400" dirty="0" smtClean="0">
                    <a:solidFill>
                      <a:schemeClr val="tx1"/>
                    </a:solidFill>
                  </a:rPr>
                  <a:t>c</a:t>
                </a:r>
                <a:r>
                  <a:rPr lang="de-DE" sz="2400" baseline="-25000" dirty="0" smtClean="0">
                    <a:solidFill>
                      <a:schemeClr val="tx1"/>
                    </a:solidFill>
                  </a:rPr>
                  <a:t>1</a:t>
                </a:r>
                <a:r>
                  <a:rPr lang="de-DE" sz="2400" dirty="0">
                    <a:solidFill>
                      <a:schemeClr val="tx1"/>
                    </a:solidFill>
                  </a:rPr>
                  <a:t> </a:t>
                </a:r>
                <a14:m>
                  <m:oMath xmlns:m="http://schemas.openxmlformats.org/officeDocument/2006/math">
                    <m:r>
                      <a:rPr lang="de-DE" sz="2400" i="1" smtClean="0">
                        <a:solidFill>
                          <a:schemeClr val="tx1"/>
                        </a:solidFill>
                        <a:latin typeface="Cambria Math" panose="02040503050406030204" pitchFamily="18" charset="0"/>
                        <a:ea typeface="Cambria Math" panose="02040503050406030204" pitchFamily="18" charset="0"/>
                      </a:rPr>
                      <m:t>∈</m:t>
                    </m:r>
                    <m:r>
                      <a:rPr lang="de-DE" sz="2400" b="0" i="1" smtClean="0">
                        <a:solidFill>
                          <a:schemeClr val="tx1"/>
                        </a:solidFill>
                        <a:latin typeface="Cambria Math" panose="02040503050406030204" pitchFamily="18" charset="0"/>
                        <a:ea typeface="Cambria Math" panose="02040503050406030204" pitchFamily="18" charset="0"/>
                      </a:rPr>
                      <m:t> </m:t>
                    </m:r>
                  </m:oMath>
                </a14:m>
                <a:r>
                  <a:rPr lang="de-DE" sz="2400" dirty="0" smtClean="0">
                    <a:solidFill>
                      <a:schemeClr val="tx1"/>
                    </a:solidFill>
                  </a:rPr>
                  <a:t>]0,1[ und c</a:t>
                </a:r>
                <a:r>
                  <a:rPr lang="de-DE" sz="2400" baseline="-25000" dirty="0" smtClean="0">
                    <a:solidFill>
                      <a:schemeClr val="tx1"/>
                    </a:solidFill>
                  </a:rPr>
                  <a:t>2</a:t>
                </a:r>
                <a:r>
                  <a:rPr lang="de-DE" sz="2400" dirty="0" smtClean="0">
                    <a:solidFill>
                      <a:schemeClr val="tx1"/>
                    </a:solidFill>
                  </a:rPr>
                  <a:t> </a:t>
                </a:r>
                <a14:m>
                  <m:oMath xmlns:m="http://schemas.openxmlformats.org/officeDocument/2006/math">
                    <m:r>
                      <a:rPr lang="de-DE" sz="2400" i="1">
                        <a:solidFill>
                          <a:schemeClr val="tx1"/>
                        </a:solidFill>
                        <a:latin typeface="Cambria Math" panose="02040503050406030204" pitchFamily="18" charset="0"/>
                        <a:ea typeface="Cambria Math" panose="02040503050406030204" pitchFamily="18" charset="0"/>
                      </a:rPr>
                      <m:t>∈</m:t>
                    </m:r>
                  </m:oMath>
                </a14:m>
                <a:r>
                  <a:rPr lang="de-DE" sz="2400" dirty="0" smtClean="0">
                    <a:solidFill>
                      <a:schemeClr val="tx1"/>
                    </a:solidFill>
                  </a:rPr>
                  <a:t> [0,2]</a:t>
                </a:r>
              </a:p>
              <a:p>
                <a:pPr marL="342900" indent="-342900">
                  <a:spcBef>
                    <a:spcPts val="0"/>
                  </a:spcBef>
                  <a:spcAft>
                    <a:spcPts val="0"/>
                  </a:spcAft>
                  <a:buFont typeface="Wingdings" panose="05000000000000000000" pitchFamily="2" charset="2"/>
                  <a:buChar char="§"/>
                </a:pPr>
                <a:r>
                  <a:rPr lang="de-DE" sz="2400" dirty="0" smtClean="0">
                    <a:solidFill>
                      <a:schemeClr val="tx1"/>
                    </a:solidFill>
                  </a:rPr>
                  <a:t>Schwarmgröße S: N-1</a:t>
                </a:r>
              </a:p>
              <a:p>
                <a:pPr marL="342900" indent="-342900">
                  <a:spcBef>
                    <a:spcPts val="0"/>
                  </a:spcBef>
                  <a:spcAft>
                    <a:spcPts val="0"/>
                  </a:spcAft>
                  <a:buFont typeface="Wingdings" panose="05000000000000000000" pitchFamily="2" charset="2"/>
                  <a:buChar char="§"/>
                </a:pPr>
                <a:r>
                  <a:rPr lang="de-DE" sz="2400" dirty="0" smtClean="0">
                    <a:solidFill>
                      <a:schemeClr val="tx1"/>
                    </a:solidFill>
                  </a:rPr>
                  <a:t>Nachbarschaftsgröße: 4 </a:t>
                </a:r>
              </a:p>
              <a:p>
                <a:pPr>
                  <a:spcBef>
                    <a:spcPts val="0"/>
                  </a:spcBef>
                  <a:spcAft>
                    <a:spcPts val="0"/>
                  </a:spcAft>
                </a:pPr>
                <a:endParaRPr lang="de-DE" sz="2400" dirty="0" smtClean="0">
                  <a:solidFill>
                    <a:schemeClr val="tx1"/>
                  </a:solidFill>
                </a:endParaRPr>
              </a:p>
              <a:p>
                <a:pPr>
                  <a:spcBef>
                    <a:spcPts val="0"/>
                  </a:spcBef>
                  <a:spcAft>
                    <a:spcPts val="0"/>
                  </a:spcAft>
                </a:pPr>
                <a:r>
                  <a:rPr lang="de-DE" sz="2800" dirty="0" smtClean="0">
                    <a:solidFill>
                      <a:schemeClr val="tx1"/>
                    </a:solidFill>
                  </a:rPr>
                  <a:t>Bewertungskriterien:</a:t>
                </a:r>
                <a:endParaRPr lang="de-DE" sz="2800" dirty="0">
                  <a:solidFill>
                    <a:schemeClr val="tx1"/>
                  </a:solidFill>
                </a:endParaRPr>
              </a:p>
              <a:p>
                <a:pPr marL="342900" indent="-342900">
                  <a:spcBef>
                    <a:spcPts val="0"/>
                  </a:spcBef>
                  <a:spcAft>
                    <a:spcPts val="0"/>
                  </a:spcAft>
                  <a:buFont typeface="Wingdings" panose="05000000000000000000" pitchFamily="2" charset="2"/>
                  <a:buChar char="§"/>
                </a:pPr>
                <a:r>
                  <a:rPr lang="de-DE" sz="2400" dirty="0" smtClean="0">
                    <a:solidFill>
                      <a:schemeClr val="tx1"/>
                    </a:solidFill>
                  </a:rPr>
                  <a:t>Anzahl der Evaluationen von Positionen</a:t>
                </a:r>
              </a:p>
              <a:p>
                <a:pPr marL="342900" indent="-342900">
                  <a:spcBef>
                    <a:spcPts val="0"/>
                  </a:spcBef>
                  <a:spcAft>
                    <a:spcPts val="0"/>
                  </a:spcAft>
                  <a:buFont typeface="Wingdings" panose="05000000000000000000" pitchFamily="2" charset="2"/>
                  <a:buChar char="§"/>
                </a:pPr>
                <a:r>
                  <a:rPr lang="de-DE" sz="2400" dirty="0" smtClean="0">
                    <a:solidFill>
                      <a:schemeClr val="tx1"/>
                    </a:solidFill>
                  </a:rPr>
                  <a:t>Anzahl der arithmetischen Operationen</a:t>
                </a:r>
              </a:p>
              <a:p>
                <a:pPr>
                  <a:spcBef>
                    <a:spcPts val="0"/>
                  </a:spcBef>
                  <a:spcAft>
                    <a:spcPts val="0"/>
                  </a:spcAft>
                </a:pPr>
                <a:endParaRPr lang="de-DE" sz="2400" dirty="0">
                  <a:solidFill>
                    <a:schemeClr val="tx1"/>
                  </a:solidFill>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295401" y="1424378"/>
                <a:ext cx="8820149" cy="5114536"/>
              </a:xfrm>
              <a:blipFill rotWithShape="0">
                <a:blip r:embed="rId3"/>
                <a:stretch>
                  <a:fillRect l="-1452"/>
                </a:stretch>
              </a:blipFill>
            </p:spPr>
            <p:txBody>
              <a:bodyPr/>
              <a:lstStyle/>
              <a:p>
                <a:r>
                  <a:rPr lang="de-DE">
                    <a:noFill/>
                  </a:rPr>
                  <a:t> </a:t>
                </a:r>
              </a:p>
            </p:txBody>
          </p:sp>
        </mc:Fallback>
      </mc:AlternateContent>
    </p:spTree>
    <p:extLst>
      <p:ext uri="{BB962C8B-B14F-4D97-AF65-F5344CB8AC3E}">
        <p14:creationId xmlns:p14="http://schemas.microsoft.com/office/powerpoint/2010/main" val="86217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5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25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t>
            </a:r>
            <a:endParaRPr lang="de-DE" dirty="0"/>
          </a:p>
        </p:txBody>
      </p:sp>
      <p:pic>
        <p:nvPicPr>
          <p:cNvPr id="5" name="Grafik 4"/>
          <p:cNvPicPr>
            <a:picLocks noChangeAspect="1"/>
          </p:cNvPicPr>
          <p:nvPr/>
        </p:nvPicPr>
        <p:blipFill>
          <a:blip r:embed="rId3"/>
          <a:stretch>
            <a:fillRect/>
          </a:stretch>
        </p:blipFill>
        <p:spPr>
          <a:xfrm>
            <a:off x="604434" y="1555749"/>
            <a:ext cx="7139924" cy="5327650"/>
          </a:xfrm>
          <a:prstGeom prst="rect">
            <a:avLst/>
          </a:prstGeom>
        </p:spPr>
      </p:pic>
      <p:pic>
        <p:nvPicPr>
          <p:cNvPr id="7" name="Grafik 6"/>
          <p:cNvPicPr>
            <a:picLocks noChangeAspect="1"/>
          </p:cNvPicPr>
          <p:nvPr/>
        </p:nvPicPr>
        <p:blipFill>
          <a:blip r:embed="rId4"/>
          <a:stretch>
            <a:fillRect/>
          </a:stretch>
        </p:blipFill>
        <p:spPr>
          <a:xfrm>
            <a:off x="844629" y="1404086"/>
            <a:ext cx="1370199" cy="303327"/>
          </a:xfrm>
          <a:prstGeom prst="rect">
            <a:avLst/>
          </a:prstGeom>
        </p:spPr>
      </p:pic>
      <p:sp>
        <p:nvSpPr>
          <p:cNvPr id="3" name="Textfeld 2"/>
          <p:cNvSpPr txBox="1"/>
          <p:nvPr/>
        </p:nvSpPr>
        <p:spPr>
          <a:xfrm>
            <a:off x="8534400" y="1549399"/>
            <a:ext cx="2647950" cy="523220"/>
          </a:xfrm>
          <a:prstGeom prst="rect">
            <a:avLst/>
          </a:prstGeom>
          <a:noFill/>
        </p:spPr>
        <p:txBody>
          <a:bodyPr wrap="square" rtlCol="0">
            <a:spAutoFit/>
          </a:bodyPr>
          <a:lstStyle/>
          <a:p>
            <a:r>
              <a:rPr lang="de-DE" sz="2800" dirty="0" smtClean="0"/>
              <a:t>Minimum: 39</a:t>
            </a:r>
          </a:p>
        </p:txBody>
      </p:sp>
      <p:sp>
        <p:nvSpPr>
          <p:cNvPr id="6" name="Textfeld 5"/>
          <p:cNvSpPr txBox="1"/>
          <p:nvPr/>
        </p:nvSpPr>
        <p:spPr>
          <a:xfrm>
            <a:off x="8534400" y="3952875"/>
            <a:ext cx="2457450" cy="523220"/>
          </a:xfrm>
          <a:prstGeom prst="rect">
            <a:avLst/>
          </a:prstGeom>
          <a:noFill/>
          <a:ln>
            <a:solidFill>
              <a:srgbClr val="C00000"/>
            </a:solidFill>
          </a:ln>
        </p:spPr>
        <p:txBody>
          <a:bodyPr wrap="square" rtlCol="0">
            <a:spAutoFit/>
          </a:bodyPr>
          <a:lstStyle/>
          <a:p>
            <a:pPr algn="ctr"/>
            <a:r>
              <a:rPr lang="de-DE" sz="2800" dirty="0" smtClean="0"/>
              <a:t>(d(</a:t>
            </a:r>
            <a:r>
              <a:rPr lang="de-DE" sz="2800" dirty="0" err="1" smtClean="0"/>
              <a:t>x</a:t>
            </a:r>
            <a:r>
              <a:rPr lang="de-DE" sz="2800" baseline="-25000" dirty="0" err="1" smtClean="0"/>
              <a:t>lsg</a:t>
            </a:r>
            <a:r>
              <a:rPr lang="de-DE" sz="2800" dirty="0" smtClean="0"/>
              <a:t>, x), f(x))</a:t>
            </a:r>
            <a:endParaRPr lang="de-DE" sz="2800" dirty="0"/>
          </a:p>
        </p:txBody>
      </p:sp>
    </p:spTree>
    <p:extLst>
      <p:ext uri="{BB962C8B-B14F-4D97-AF65-F5344CB8AC3E}">
        <p14:creationId xmlns:p14="http://schemas.microsoft.com/office/powerpoint/2010/main" val="703381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p:pic>
        <p:nvPicPr>
          <p:cNvPr id="8" name="Grafik 7"/>
          <p:cNvPicPr>
            <a:picLocks noChangeAspect="1"/>
          </p:cNvPicPr>
          <p:nvPr/>
        </p:nvPicPr>
        <p:blipFill>
          <a:blip r:embed="rId3"/>
          <a:stretch>
            <a:fillRect/>
          </a:stretch>
        </p:blipFill>
        <p:spPr>
          <a:xfrm>
            <a:off x="1959567" y="1568047"/>
            <a:ext cx="8039100" cy="4429125"/>
          </a:xfrm>
          <a:prstGeom prst="rect">
            <a:avLst/>
          </a:prstGeom>
        </p:spPr>
      </p:pic>
    </p:spTree>
    <p:extLst>
      <p:ext uri="{BB962C8B-B14F-4D97-AF65-F5344CB8AC3E}">
        <p14:creationId xmlns:p14="http://schemas.microsoft.com/office/powerpoint/2010/main" val="4090373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8" name="Grafik 7"/>
          <p:cNvPicPr>
            <a:picLocks noChangeAspect="1"/>
          </p:cNvPicPr>
          <p:nvPr/>
        </p:nvPicPr>
        <p:blipFill>
          <a:blip r:embed="rId2"/>
          <a:stretch>
            <a:fillRect/>
          </a:stretch>
        </p:blipFill>
        <p:spPr>
          <a:xfrm>
            <a:off x="1959567" y="1568047"/>
            <a:ext cx="8039100" cy="4429125"/>
          </a:xfrm>
          <a:prstGeom prst="rect">
            <a:avLst/>
          </a:prstGeom>
        </p:spPr>
      </p:pic>
    </p:spTree>
    <p:extLst>
      <p:ext uri="{BB962C8B-B14F-4D97-AF65-F5344CB8AC3E}">
        <p14:creationId xmlns:p14="http://schemas.microsoft.com/office/powerpoint/2010/main" val="4232741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2"/>
          <a:stretch>
            <a:fillRect/>
          </a:stretch>
        </p:blipFill>
        <p:spPr>
          <a:xfrm>
            <a:off x="1954804" y="1568047"/>
            <a:ext cx="8048625" cy="4429125"/>
          </a:xfrm>
          <a:prstGeom prst="rect">
            <a:avLst/>
          </a:prstGeom>
        </p:spPr>
      </p:pic>
    </p:spTree>
    <p:extLst>
      <p:ext uri="{BB962C8B-B14F-4D97-AF65-F5344CB8AC3E}">
        <p14:creationId xmlns:p14="http://schemas.microsoft.com/office/powerpoint/2010/main" val="117450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2"/>
          <a:stretch>
            <a:fillRect/>
          </a:stretch>
        </p:blipFill>
        <p:spPr>
          <a:xfrm>
            <a:off x="1959567" y="1568047"/>
            <a:ext cx="8039100" cy="4429125"/>
          </a:xfrm>
          <a:prstGeom prst="rect">
            <a:avLst/>
          </a:prstGeom>
        </p:spPr>
      </p:pic>
    </p:spTree>
    <p:extLst>
      <p:ext uri="{BB962C8B-B14F-4D97-AF65-F5344CB8AC3E}">
        <p14:creationId xmlns:p14="http://schemas.microsoft.com/office/powerpoint/2010/main" val="3869527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2"/>
          <a:stretch>
            <a:fillRect/>
          </a:stretch>
        </p:blipFill>
        <p:spPr>
          <a:xfrm>
            <a:off x="1959567" y="1568047"/>
            <a:ext cx="8039100" cy="4429125"/>
          </a:xfrm>
          <a:prstGeom prst="rect">
            <a:avLst/>
          </a:prstGeom>
        </p:spPr>
      </p:pic>
    </p:spTree>
    <p:extLst>
      <p:ext uri="{BB962C8B-B14F-4D97-AF65-F5344CB8AC3E}">
        <p14:creationId xmlns:p14="http://schemas.microsoft.com/office/powerpoint/2010/main" val="3633783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2"/>
          <a:stretch>
            <a:fillRect/>
          </a:stretch>
        </p:blipFill>
        <p:spPr>
          <a:xfrm>
            <a:off x="1959567" y="1568047"/>
            <a:ext cx="8039100" cy="4429125"/>
          </a:xfrm>
          <a:prstGeom prst="rect">
            <a:avLst/>
          </a:prstGeom>
        </p:spPr>
      </p:pic>
    </p:spTree>
    <p:extLst>
      <p:ext uri="{BB962C8B-B14F-4D97-AF65-F5344CB8AC3E}">
        <p14:creationId xmlns:p14="http://schemas.microsoft.com/office/powerpoint/2010/main" val="622130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604434" y="1470418"/>
            <a:ext cx="10188387" cy="5251059"/>
          </a:xfrm>
        </p:spPr>
        <p:txBody>
          <a:bodyPr>
            <a:normAutofit/>
          </a:bodyPr>
          <a:lstStyle/>
          <a:p>
            <a:pPr marL="285750" indent="-285750">
              <a:spcBef>
                <a:spcPts val="0"/>
              </a:spcBef>
              <a:spcAft>
                <a:spcPts val="0"/>
              </a:spcAft>
              <a:buFont typeface="Wingdings" panose="05000000000000000000" pitchFamily="2" charset="2"/>
              <a:buChar char="v"/>
            </a:pPr>
            <a:r>
              <a:rPr lang="de-DE" sz="2600" dirty="0" smtClean="0">
                <a:solidFill>
                  <a:schemeClr val="tx1"/>
                </a:solidFill>
              </a:rPr>
              <a:t> Klassische </a:t>
            </a:r>
            <a:r>
              <a:rPr lang="de-DE" sz="2600" dirty="0">
                <a:solidFill>
                  <a:schemeClr val="tx1"/>
                </a:solidFill>
              </a:rPr>
              <a:t>Partikelschwarmoptimierung </a:t>
            </a:r>
            <a:r>
              <a:rPr lang="de-DE" sz="2600" dirty="0" smtClean="0">
                <a:solidFill>
                  <a:schemeClr val="tx1"/>
                </a:solidFill>
              </a:rPr>
              <a:t>(PSO)</a:t>
            </a:r>
            <a:endParaRPr lang="de-DE" sz="2600" dirty="0">
              <a:solidFill>
                <a:schemeClr val="tx1"/>
              </a:solidFill>
            </a:endParaRPr>
          </a:p>
          <a:p>
            <a:pPr marL="285750" indent="-285750">
              <a:spcBef>
                <a:spcPts val="0"/>
              </a:spcBef>
              <a:spcAft>
                <a:spcPts val="0"/>
              </a:spcAft>
              <a:buFont typeface="Wingdings" panose="05000000000000000000" pitchFamily="2" charset="2"/>
              <a:buChar char="v"/>
            </a:pPr>
            <a:r>
              <a:rPr lang="de-DE" sz="2600" dirty="0" smtClean="0">
                <a:solidFill>
                  <a:schemeClr val="tx1"/>
                </a:solidFill>
              </a:rPr>
              <a:t> Diskrete Partikelschwarmoptimierung (DPSO)</a:t>
            </a:r>
          </a:p>
          <a:p>
            <a:pPr marL="971550" lvl="1" indent="-285750">
              <a:spcBef>
                <a:spcPts val="0"/>
              </a:spcBef>
              <a:spcAft>
                <a:spcPts val="0"/>
              </a:spcAft>
              <a:buFont typeface="Wingdings" panose="05000000000000000000" pitchFamily="2" charset="2"/>
              <a:buChar char="v"/>
            </a:pPr>
            <a:r>
              <a:rPr lang="de-DE" sz="2200" dirty="0" smtClean="0">
                <a:solidFill>
                  <a:schemeClr val="tx1"/>
                </a:solidFill>
              </a:rPr>
              <a:t> </a:t>
            </a:r>
            <a:r>
              <a:rPr lang="de-DE" sz="2400" dirty="0" err="1" smtClean="0">
                <a:solidFill>
                  <a:schemeClr val="tx1"/>
                </a:solidFill>
              </a:rPr>
              <a:t>Traveling</a:t>
            </a:r>
            <a:r>
              <a:rPr lang="de-DE" sz="2400" dirty="0" smtClean="0">
                <a:solidFill>
                  <a:schemeClr val="tx1"/>
                </a:solidFill>
              </a:rPr>
              <a:t> </a:t>
            </a:r>
            <a:r>
              <a:rPr lang="de-DE" sz="2400" dirty="0" err="1" smtClean="0">
                <a:solidFill>
                  <a:schemeClr val="tx1"/>
                </a:solidFill>
              </a:rPr>
              <a:t>Salesperson</a:t>
            </a:r>
            <a:r>
              <a:rPr lang="de-DE" sz="2400" dirty="0" smtClean="0">
                <a:solidFill>
                  <a:schemeClr val="tx1"/>
                </a:solidFill>
              </a:rPr>
              <a:t> Problem (TSP)</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Operatoren</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NoHope Tests</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a:t>
            </a:r>
            <a:r>
              <a:rPr lang="de-DE" sz="2400" dirty="0" err="1" smtClean="0">
                <a:solidFill>
                  <a:schemeClr val="tx1"/>
                </a:solidFill>
              </a:rPr>
              <a:t>ReHope</a:t>
            </a:r>
            <a:r>
              <a:rPr lang="de-DE" sz="2400" dirty="0" smtClean="0">
                <a:solidFill>
                  <a:schemeClr val="tx1"/>
                </a:solidFill>
              </a:rPr>
              <a:t> Prozesse</a:t>
            </a:r>
            <a:endParaRPr lang="de-DE" sz="2400" dirty="0">
              <a:solidFill>
                <a:schemeClr val="tx1"/>
              </a:solidFill>
            </a:endParaRP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Beispiel</a:t>
            </a:r>
          </a:p>
        </p:txBody>
      </p:sp>
    </p:spTree>
    <p:extLst>
      <p:ext uri="{BB962C8B-B14F-4D97-AF65-F5344CB8AC3E}">
        <p14:creationId xmlns:p14="http://schemas.microsoft.com/office/powerpoint/2010/main" val="1229521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2"/>
          <a:stretch>
            <a:fillRect/>
          </a:stretch>
        </p:blipFill>
        <p:spPr>
          <a:xfrm>
            <a:off x="1959717" y="1564000"/>
            <a:ext cx="8038800" cy="4437219"/>
          </a:xfrm>
          <a:prstGeom prst="rect">
            <a:avLst/>
          </a:prstGeom>
        </p:spPr>
      </p:pic>
    </p:spTree>
    <p:extLst>
      <p:ext uri="{BB962C8B-B14F-4D97-AF65-F5344CB8AC3E}">
        <p14:creationId xmlns:p14="http://schemas.microsoft.com/office/powerpoint/2010/main" val="3751917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3"/>
          <a:stretch>
            <a:fillRect/>
          </a:stretch>
        </p:blipFill>
        <p:spPr>
          <a:xfrm>
            <a:off x="1959717" y="1557501"/>
            <a:ext cx="8038800" cy="4450218"/>
          </a:xfrm>
          <a:prstGeom prst="rect">
            <a:avLst/>
          </a:prstGeom>
        </p:spPr>
      </p:pic>
    </p:spTree>
    <p:extLst>
      <p:ext uri="{BB962C8B-B14F-4D97-AF65-F5344CB8AC3E}">
        <p14:creationId xmlns:p14="http://schemas.microsoft.com/office/powerpoint/2010/main" val="144355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pic>
        <p:nvPicPr>
          <p:cNvPr id="3" name="Grafik 2"/>
          <p:cNvPicPr>
            <a:picLocks noChangeAspect="1"/>
          </p:cNvPicPr>
          <p:nvPr/>
        </p:nvPicPr>
        <p:blipFill>
          <a:blip r:embed="rId3"/>
          <a:stretch>
            <a:fillRect/>
          </a:stretch>
        </p:blipFill>
        <p:spPr>
          <a:xfrm>
            <a:off x="820104" y="1464055"/>
            <a:ext cx="10533696" cy="2489011"/>
          </a:xfrm>
          <a:prstGeom prst="rect">
            <a:avLst/>
          </a:prstGeom>
        </p:spPr>
      </p:pic>
      <p:pic>
        <p:nvPicPr>
          <p:cNvPr id="6" name="Grafik 5"/>
          <p:cNvPicPr>
            <a:picLocks noChangeAspect="1"/>
          </p:cNvPicPr>
          <p:nvPr/>
        </p:nvPicPr>
        <p:blipFill>
          <a:blip r:embed="rId4"/>
          <a:stretch>
            <a:fillRect/>
          </a:stretch>
        </p:blipFill>
        <p:spPr>
          <a:xfrm>
            <a:off x="820104" y="3953066"/>
            <a:ext cx="10533696" cy="2489011"/>
          </a:xfrm>
          <a:prstGeom prst="rect">
            <a:avLst/>
          </a:prstGeom>
        </p:spPr>
      </p:pic>
      <p:sp>
        <p:nvSpPr>
          <p:cNvPr id="10" name="Rechteck 9"/>
          <p:cNvSpPr/>
          <p:nvPr/>
        </p:nvSpPr>
        <p:spPr>
          <a:xfrm>
            <a:off x="4648200" y="2571750"/>
            <a:ext cx="8763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29150" y="3537007"/>
            <a:ext cx="876300" cy="29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695825" y="4503968"/>
            <a:ext cx="742950" cy="302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800600" y="3995928"/>
            <a:ext cx="723900" cy="347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4629150" y="2768540"/>
            <a:ext cx="876300" cy="384721"/>
          </a:xfrm>
          <a:prstGeom prst="rect">
            <a:avLst/>
          </a:prstGeom>
          <a:noFill/>
        </p:spPr>
        <p:txBody>
          <a:bodyPr wrap="square" rtlCol="0">
            <a:spAutoFit/>
          </a:bodyPr>
          <a:lstStyle/>
          <a:p>
            <a:pPr algn="ctr"/>
            <a:r>
              <a:rPr lang="de-DE" sz="1900" dirty="0" smtClean="0">
                <a:solidFill>
                  <a:schemeClr val="tx1">
                    <a:lumMod val="75000"/>
                    <a:lumOff val="25000"/>
                  </a:schemeClr>
                </a:solidFill>
                <a:latin typeface="Lucida Bright" panose="02040602050505020304" pitchFamily="18" charset="0"/>
                <a:cs typeface="Times New Roman" panose="02020603050405020304" pitchFamily="18" charset="0"/>
              </a:rPr>
              <a:t>ARM</a:t>
            </a:r>
            <a:endParaRPr lang="de-DE" sz="1900" dirty="0">
              <a:solidFill>
                <a:schemeClr val="tx1">
                  <a:lumMod val="75000"/>
                  <a:lumOff val="25000"/>
                </a:schemeClr>
              </a:solidFill>
              <a:latin typeface="Lucida Bright" panose="02040602050505020304" pitchFamily="18" charset="0"/>
              <a:cs typeface="Times New Roman" panose="02020603050405020304" pitchFamily="18" charset="0"/>
            </a:endParaRPr>
          </a:p>
        </p:txBody>
      </p:sp>
      <p:sp>
        <p:nvSpPr>
          <p:cNvPr id="19" name="Textfeld 18"/>
          <p:cNvSpPr txBox="1"/>
          <p:nvPr/>
        </p:nvSpPr>
        <p:spPr>
          <a:xfrm>
            <a:off x="4629150" y="4503968"/>
            <a:ext cx="876300" cy="384721"/>
          </a:xfrm>
          <a:prstGeom prst="rect">
            <a:avLst/>
          </a:prstGeom>
          <a:noFill/>
        </p:spPr>
        <p:txBody>
          <a:bodyPr wrap="square" rtlCol="0">
            <a:spAutoFit/>
          </a:bodyPr>
          <a:lstStyle/>
          <a:p>
            <a:pPr algn="ctr"/>
            <a:r>
              <a:rPr lang="de-DE" sz="1900" dirty="0" smtClean="0">
                <a:solidFill>
                  <a:schemeClr val="bg2">
                    <a:lumMod val="25000"/>
                  </a:schemeClr>
                </a:solidFill>
                <a:latin typeface="Lucida Bright" panose="02040602050505020304" pitchFamily="18" charset="0"/>
                <a:cs typeface="Times New Roman" panose="02020603050405020304" pitchFamily="18" charset="0"/>
              </a:rPr>
              <a:t>ARM</a:t>
            </a:r>
            <a:endParaRPr lang="de-DE" sz="1900" dirty="0">
              <a:solidFill>
                <a:schemeClr val="bg2">
                  <a:lumMod val="25000"/>
                </a:schemeClr>
              </a:solidFill>
              <a:latin typeface="Lucida Bright" panose="02040602050505020304" pitchFamily="18" charset="0"/>
              <a:cs typeface="Times New Roman" panose="02020603050405020304" pitchFamily="18" charset="0"/>
            </a:endParaRPr>
          </a:p>
        </p:txBody>
      </p:sp>
      <p:sp>
        <p:nvSpPr>
          <p:cNvPr id="20" name="Textfeld 19"/>
          <p:cNvSpPr txBox="1"/>
          <p:nvPr/>
        </p:nvSpPr>
        <p:spPr>
          <a:xfrm>
            <a:off x="4629150" y="3511802"/>
            <a:ext cx="876300" cy="384721"/>
          </a:xfrm>
          <a:prstGeom prst="rect">
            <a:avLst/>
          </a:prstGeom>
          <a:noFill/>
        </p:spPr>
        <p:txBody>
          <a:bodyPr wrap="square" rtlCol="0">
            <a:spAutoFit/>
          </a:bodyPr>
          <a:lstStyle/>
          <a:p>
            <a:pPr algn="ctr"/>
            <a:r>
              <a:rPr lang="de-DE" sz="1900" dirty="0" smtClean="0">
                <a:solidFill>
                  <a:schemeClr val="tx1">
                    <a:lumMod val="75000"/>
                    <a:lumOff val="25000"/>
                  </a:schemeClr>
                </a:solidFill>
                <a:latin typeface="Lucida Bright" panose="02040602050505020304" pitchFamily="18" charset="0"/>
                <a:cs typeface="Times New Roman" panose="02020603050405020304" pitchFamily="18" charset="0"/>
              </a:rPr>
              <a:t>ARM</a:t>
            </a:r>
            <a:endParaRPr lang="de-DE" sz="1900" dirty="0">
              <a:solidFill>
                <a:schemeClr val="tx1">
                  <a:lumMod val="75000"/>
                  <a:lumOff val="25000"/>
                </a:schemeClr>
              </a:solidFill>
              <a:latin typeface="Lucida Bright" panose="02040602050505020304" pitchFamily="18" charset="0"/>
              <a:cs typeface="Times New Roman" panose="02020603050405020304" pitchFamily="18" charset="0"/>
            </a:endParaRPr>
          </a:p>
        </p:txBody>
      </p:sp>
      <p:sp>
        <p:nvSpPr>
          <p:cNvPr id="21" name="Textfeld 20"/>
          <p:cNvSpPr txBox="1"/>
          <p:nvPr/>
        </p:nvSpPr>
        <p:spPr>
          <a:xfrm>
            <a:off x="4648200" y="3992130"/>
            <a:ext cx="876300" cy="384721"/>
          </a:xfrm>
          <a:prstGeom prst="rect">
            <a:avLst/>
          </a:prstGeom>
          <a:noFill/>
        </p:spPr>
        <p:txBody>
          <a:bodyPr wrap="square" rtlCol="0">
            <a:spAutoFit/>
          </a:bodyPr>
          <a:lstStyle/>
          <a:p>
            <a:pPr algn="ctr"/>
            <a:r>
              <a:rPr lang="de-DE" sz="1900" dirty="0" smtClean="0">
                <a:solidFill>
                  <a:schemeClr val="tx1">
                    <a:lumMod val="75000"/>
                    <a:lumOff val="25000"/>
                  </a:schemeClr>
                </a:solidFill>
                <a:latin typeface="Lucida Bright" panose="02040602050505020304" pitchFamily="18" charset="0"/>
                <a:cs typeface="Times New Roman" panose="02020603050405020304" pitchFamily="18" charset="0"/>
              </a:rPr>
              <a:t>ARM</a:t>
            </a:r>
            <a:endParaRPr lang="de-DE" sz="1900" dirty="0">
              <a:solidFill>
                <a:schemeClr val="tx1">
                  <a:lumMod val="75000"/>
                  <a:lumOff val="25000"/>
                </a:schemeClr>
              </a:solidFill>
              <a:latin typeface="Lucida Bright" panose="02040602050505020304" pitchFamily="18" charset="0"/>
              <a:cs typeface="Times New Roman" panose="02020603050405020304" pitchFamily="18" charset="0"/>
            </a:endParaRPr>
          </a:p>
        </p:txBody>
      </p:sp>
    </p:spTree>
    <p:extLst>
      <p:ext uri="{BB962C8B-B14F-4D97-AF65-F5344CB8AC3E}">
        <p14:creationId xmlns:p14="http://schemas.microsoft.com/office/powerpoint/2010/main" val="710069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Kritik</a:t>
            </a:r>
            <a:endParaRPr lang="de-DE" dirty="0"/>
          </a:p>
        </p:txBody>
      </p:sp>
      <p:sp>
        <p:nvSpPr>
          <p:cNvPr id="3" name="Inhaltsplatzhalter 2"/>
          <p:cNvSpPr>
            <a:spLocks noGrp="1"/>
          </p:cNvSpPr>
          <p:nvPr>
            <p:ph idx="1"/>
          </p:nvPr>
        </p:nvSpPr>
        <p:spPr>
          <a:xfrm>
            <a:off x="604434" y="1961957"/>
            <a:ext cx="11130279" cy="1019175"/>
          </a:xfrm>
        </p:spPr>
        <p:txBody>
          <a:bodyPr>
            <a:noAutofit/>
          </a:bodyPr>
          <a:lstStyle/>
          <a:p>
            <a:pPr algn="ctr"/>
            <a:r>
              <a:rPr lang="de-DE" sz="2800" dirty="0" smtClean="0">
                <a:solidFill>
                  <a:schemeClr val="bg2">
                    <a:lumMod val="25000"/>
                  </a:schemeClr>
                </a:solidFill>
              </a:rPr>
              <a:t>Gemeinsame Transpositionen in der lokalen und globalen Attraktion heben sich auf!</a:t>
            </a:r>
          </a:p>
          <a:p>
            <a:pPr algn="ctr"/>
            <a:r>
              <a:rPr lang="de-DE" sz="2800" dirty="0">
                <a:solidFill>
                  <a:schemeClr val="bg2">
                    <a:lumMod val="25000"/>
                  </a:schemeClr>
                </a:solidFill>
              </a:rPr>
              <a:t> </a:t>
            </a:r>
            <a:r>
              <a:rPr lang="de-DE" sz="2800" dirty="0" smtClean="0">
                <a:solidFill>
                  <a:schemeClr val="bg2">
                    <a:lumMod val="25000"/>
                  </a:schemeClr>
                </a:solidFill>
              </a:rPr>
              <a:t>                   </a:t>
            </a:r>
          </a:p>
          <a:p>
            <a:pPr algn="ctr"/>
            <a:r>
              <a:rPr lang="de-DE" sz="2800" dirty="0" smtClean="0">
                <a:solidFill>
                  <a:schemeClr val="bg2">
                    <a:lumMod val="25000"/>
                  </a:schemeClr>
                </a:solidFill>
              </a:rPr>
              <a:t>Geringe Konvergenzrate</a:t>
            </a:r>
          </a:p>
          <a:p>
            <a:pPr algn="ctr"/>
            <a:endParaRPr lang="de-DE" sz="2800" dirty="0" smtClean="0">
              <a:solidFill>
                <a:schemeClr val="bg2">
                  <a:lumMod val="25000"/>
                </a:schemeClr>
              </a:solidFill>
            </a:endParaRPr>
          </a:p>
          <a:p>
            <a:pPr algn="ctr"/>
            <a:endParaRPr lang="de-DE" sz="2800" dirty="0">
              <a:solidFill>
                <a:schemeClr val="bg2">
                  <a:lumMod val="25000"/>
                </a:schemeClr>
              </a:solidFill>
            </a:endParaRPr>
          </a:p>
        </p:txBody>
      </p:sp>
      <p:sp>
        <p:nvSpPr>
          <p:cNvPr id="4" name="Pfeil nach rechts 3"/>
          <p:cNvSpPr/>
          <p:nvPr/>
        </p:nvSpPr>
        <p:spPr>
          <a:xfrm>
            <a:off x="3068320" y="4650950"/>
            <a:ext cx="873760" cy="3611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215701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Long Term Discrete PSO (LTD)</a:t>
            </a:r>
            <a:endParaRPr lang="de-DE" dirty="0"/>
          </a:p>
        </p:txBody>
      </p:sp>
      <p:pic>
        <p:nvPicPr>
          <p:cNvPr id="5" name="Grafik 4"/>
          <p:cNvPicPr>
            <a:picLocks noChangeAspect="1"/>
          </p:cNvPicPr>
          <p:nvPr/>
        </p:nvPicPr>
        <p:blipFill>
          <a:blip r:embed="rId3"/>
          <a:stretch>
            <a:fillRect/>
          </a:stretch>
        </p:blipFill>
        <p:spPr>
          <a:xfrm>
            <a:off x="1321709" y="1751673"/>
            <a:ext cx="10192680" cy="777315"/>
          </a:xfrm>
          <a:prstGeom prst="rect">
            <a:avLst/>
          </a:prstGeom>
        </p:spPr>
      </p:pic>
      <p:sp>
        <p:nvSpPr>
          <p:cNvPr id="6" name="Textfeld 5"/>
          <p:cNvSpPr txBox="1"/>
          <p:nvPr/>
        </p:nvSpPr>
        <p:spPr>
          <a:xfrm>
            <a:off x="766994" y="3071793"/>
            <a:ext cx="11683091" cy="259737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de-DE" sz="2800" dirty="0" smtClean="0"/>
              <a:t> p := </a:t>
            </a:r>
            <a:r>
              <a:rPr lang="de-DE" sz="2800" dirty="0" err="1" smtClean="0"/>
              <a:t>p</a:t>
            </a:r>
            <a:r>
              <a:rPr lang="de-DE" sz="2800" baseline="-25000" dirty="0" err="1" smtClean="0"/>
              <a:t>i</a:t>
            </a:r>
            <a:r>
              <a:rPr lang="de-DE" sz="2800" dirty="0" smtClean="0"/>
              <a:t> = </a:t>
            </a:r>
            <a:r>
              <a:rPr lang="de-DE" sz="2800" dirty="0" err="1" smtClean="0"/>
              <a:t>p</a:t>
            </a:r>
            <a:r>
              <a:rPr lang="de-DE" sz="2800" baseline="-25000" dirty="0" err="1" smtClean="0"/>
              <a:t>glob</a:t>
            </a:r>
            <a:r>
              <a:rPr lang="de-DE" sz="2800" dirty="0" smtClean="0"/>
              <a:t> für alle Partikel i</a:t>
            </a:r>
          </a:p>
          <a:p>
            <a:pPr marL="457200" indent="-457200">
              <a:lnSpc>
                <a:spcPct val="150000"/>
              </a:lnSpc>
              <a:buFont typeface="Wingdings" panose="05000000000000000000" pitchFamily="2" charset="2"/>
              <a:buChar char="Ø"/>
            </a:pPr>
            <a:r>
              <a:rPr lang="de-DE" sz="2800" dirty="0" smtClean="0"/>
              <a:t> a = 0</a:t>
            </a:r>
          </a:p>
          <a:p>
            <a:pPr marL="457200" indent="-457200">
              <a:lnSpc>
                <a:spcPct val="150000"/>
              </a:lnSpc>
              <a:buFont typeface="Wingdings" panose="05000000000000000000" pitchFamily="2" charset="2"/>
              <a:buChar char="Ø"/>
            </a:pPr>
            <a:r>
              <a:rPr lang="de-DE" sz="2800" dirty="0" smtClean="0"/>
              <a:t> </a:t>
            </a:r>
            <a:r>
              <a:rPr lang="de-DE" sz="2800" dirty="0" err="1" smtClean="0"/>
              <a:t>r</a:t>
            </a:r>
            <a:r>
              <a:rPr lang="de-DE" sz="2800" baseline="-25000" dirty="0" err="1" smtClean="0"/>
              <a:t>loc</a:t>
            </a:r>
            <a:r>
              <a:rPr lang="de-DE" sz="2800" dirty="0" smtClean="0"/>
              <a:t> und </a:t>
            </a:r>
            <a:r>
              <a:rPr lang="de-DE" sz="2800" dirty="0" err="1" smtClean="0"/>
              <a:t>r</a:t>
            </a:r>
            <a:r>
              <a:rPr lang="de-DE" sz="2800" baseline="-25000" dirty="0" err="1" smtClean="0"/>
              <a:t>glob</a:t>
            </a:r>
            <a:r>
              <a:rPr lang="de-DE" sz="2800" dirty="0" smtClean="0"/>
              <a:t> sind gleichverteilt</a:t>
            </a:r>
          </a:p>
          <a:p>
            <a:pPr marL="457200" indent="-457200">
              <a:lnSpc>
                <a:spcPct val="150000"/>
              </a:lnSpc>
              <a:buFont typeface="Wingdings" panose="05000000000000000000" pitchFamily="2" charset="2"/>
              <a:buChar char="Ø"/>
            </a:pPr>
            <a:r>
              <a:rPr lang="de-DE" sz="2800" dirty="0" smtClean="0"/>
              <a:t> Differenz zwischen Positionen als Folgen von Transpositionen</a:t>
            </a:r>
            <a:endParaRPr lang="de-DE" sz="2800" dirty="0"/>
          </a:p>
        </p:txBody>
      </p:sp>
    </p:spTree>
    <p:extLst>
      <p:ext uri="{BB962C8B-B14F-4D97-AF65-F5344CB8AC3E}">
        <p14:creationId xmlns:p14="http://schemas.microsoft.com/office/powerpoint/2010/main" val="4224557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Satz</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838202" y="1830461"/>
                <a:ext cx="10515599" cy="4351338"/>
              </a:xfrm>
            </p:spPr>
            <p:txBody>
              <a:bodyPr>
                <a:normAutofit/>
              </a:bodyPr>
              <a:lstStyle/>
              <a:p>
                <a:r>
                  <a:rPr lang="de-DE" sz="3200" dirty="0" smtClean="0">
                    <a:solidFill>
                      <a:schemeClr val="bg2">
                        <a:lumMod val="25000"/>
                      </a:schemeClr>
                    </a:solidFill>
                  </a:rPr>
                  <a:t>Seien s</a:t>
                </a:r>
                <a14:m>
                  <m:oMath xmlns:m="http://schemas.openxmlformats.org/officeDocument/2006/math">
                    <m:r>
                      <a:rPr lang="de-DE" sz="3200" b="0" i="0" smtClean="0">
                        <a:solidFill>
                          <a:schemeClr val="bg2">
                            <a:lumMod val="25000"/>
                          </a:schemeClr>
                        </a:solidFill>
                        <a:latin typeface="Cambria Math" panose="02040503050406030204" pitchFamily="18" charset="0"/>
                        <a:ea typeface="Cambria Math" panose="02040503050406030204" pitchFamily="18" charset="0"/>
                      </a:rPr>
                      <m:t> </m:t>
                    </m:r>
                    <m:r>
                      <a:rPr lang="de-DE" sz="3200" i="1" smtClean="0">
                        <a:solidFill>
                          <a:schemeClr val="bg2">
                            <a:lumMod val="25000"/>
                          </a:schemeClr>
                        </a:solidFill>
                        <a:latin typeface="Cambria Math" panose="02040503050406030204" pitchFamily="18" charset="0"/>
                        <a:ea typeface="Cambria Math" panose="02040503050406030204" pitchFamily="18" charset="0"/>
                      </a:rPr>
                      <m:t>∈</m:t>
                    </m:r>
                  </m:oMath>
                </a14:m>
                <a:r>
                  <a:rPr lang="de-DE" sz="3200" dirty="0" smtClean="0">
                    <a:solidFill>
                      <a:schemeClr val="bg2">
                        <a:lumMod val="25000"/>
                      </a:schemeClr>
                    </a:solidFill>
                  </a:rPr>
                  <a:t> [0,1] und b</a:t>
                </a:r>
                <a:r>
                  <a:rPr lang="de-DE" sz="3200" baseline="-25000" dirty="0" smtClean="0">
                    <a:solidFill>
                      <a:schemeClr val="bg2">
                        <a:lumMod val="25000"/>
                      </a:schemeClr>
                    </a:solidFill>
                  </a:rPr>
                  <a:t>loc</a:t>
                </a:r>
                <a:r>
                  <a:rPr lang="de-DE" sz="3200" dirty="0" smtClean="0">
                    <a:solidFill>
                      <a:schemeClr val="bg2">
                        <a:lumMod val="25000"/>
                      </a:schemeClr>
                    </a:solidFill>
                  </a:rPr>
                  <a:t>= </a:t>
                </a:r>
                <a:r>
                  <a:rPr lang="de-DE" sz="3200" dirty="0" err="1" smtClean="0">
                    <a:solidFill>
                      <a:schemeClr val="bg2">
                        <a:lumMod val="25000"/>
                      </a:schemeClr>
                    </a:solidFill>
                  </a:rPr>
                  <a:t>b</a:t>
                </a:r>
                <a:r>
                  <a:rPr lang="de-DE" sz="3200" baseline="-25000" dirty="0" err="1" smtClean="0">
                    <a:solidFill>
                      <a:schemeClr val="bg2">
                        <a:lumMod val="25000"/>
                      </a:schemeClr>
                    </a:solidFill>
                  </a:rPr>
                  <a:t>glob</a:t>
                </a:r>
                <a:r>
                  <a:rPr lang="de-DE" sz="3200" dirty="0" smtClean="0">
                    <a:solidFill>
                      <a:schemeClr val="bg2">
                        <a:lumMod val="25000"/>
                      </a:schemeClr>
                    </a:solidFill>
                  </a:rPr>
                  <a:t>= b. </a:t>
                </a:r>
              </a:p>
              <a:p>
                <a:r>
                  <a:rPr lang="de-DE" sz="3200" dirty="0" smtClean="0">
                    <a:solidFill>
                      <a:schemeClr val="bg2">
                        <a:lumMod val="25000"/>
                      </a:schemeClr>
                    </a:solidFill>
                  </a:rPr>
                  <a:t>Die Wahrscheinlichkeit, dass im LTD Modell ein bestimmtes Partikel seinen Abstand zu p in einer Iteration um einen Faktor von mindestens b</a:t>
                </a:r>
                <a14:m>
                  <m:oMath xmlns:m="http://schemas.openxmlformats.org/officeDocument/2006/math">
                    <m:r>
                      <a:rPr lang="de-DE" sz="3200" i="1" smtClean="0">
                        <a:solidFill>
                          <a:schemeClr val="bg2">
                            <a:lumMod val="25000"/>
                          </a:schemeClr>
                        </a:solidFill>
                        <a:latin typeface="Cambria Math" panose="02040503050406030204" pitchFamily="18" charset="0"/>
                        <a:ea typeface="Cambria Math" panose="02040503050406030204" pitchFamily="18" charset="0"/>
                      </a:rPr>
                      <m:t>∙</m:t>
                    </m:r>
                    <m:r>
                      <m:rPr>
                        <m:sty m:val="p"/>
                      </m:rPr>
                      <a:rPr lang="de-DE" sz="3200" b="0" i="0" smtClean="0">
                        <a:solidFill>
                          <a:schemeClr val="bg2">
                            <a:lumMod val="25000"/>
                          </a:schemeClr>
                        </a:solidFill>
                        <a:latin typeface="Cambria Math" panose="02040503050406030204" pitchFamily="18" charset="0"/>
                        <a:ea typeface="Cambria Math" panose="02040503050406030204" pitchFamily="18" charset="0"/>
                      </a:rPr>
                      <m:t>s</m:t>
                    </m:r>
                  </m:oMath>
                </a14:m>
                <a:r>
                  <a:rPr lang="de-DE" sz="3200" dirty="0" smtClean="0">
                    <a:solidFill>
                      <a:schemeClr val="bg2">
                        <a:lumMod val="25000"/>
                      </a:schemeClr>
                    </a:solidFill>
                  </a:rPr>
                  <a:t> reduziert, ist (1-s)². </a:t>
                </a:r>
                <a:endParaRPr lang="de-DE" sz="3200" dirty="0">
                  <a:solidFill>
                    <a:schemeClr val="bg2">
                      <a:lumMod val="25000"/>
                    </a:schemeClr>
                  </a:solidFill>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838202" y="1830461"/>
                <a:ext cx="10515599" cy="4351338"/>
              </a:xfrm>
              <a:blipFill rotWithShape="0">
                <a:blip r:embed="rId3"/>
                <a:stretch>
                  <a:fillRect l="-1507" r="-2377"/>
                </a:stretch>
              </a:blipFill>
            </p:spPr>
            <p:txBody>
              <a:bodyPr/>
              <a:lstStyle/>
              <a:p>
                <a:r>
                  <a:rPr lang="de-DE">
                    <a:noFill/>
                  </a:rPr>
                  <a:t> </a:t>
                </a:r>
              </a:p>
            </p:txBody>
          </p:sp>
        </mc:Fallback>
      </mc:AlternateContent>
    </p:spTree>
    <p:extLst>
      <p:ext uri="{BB962C8B-B14F-4D97-AF65-F5344CB8AC3E}">
        <p14:creationId xmlns:p14="http://schemas.microsoft.com/office/powerpoint/2010/main" val="420822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Beweis vom Satz</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40131" y="1553318"/>
                <a:ext cx="11729806" cy="4678296"/>
              </a:xfrm>
            </p:spPr>
            <p:txBody>
              <a:bodyPr>
                <a:normAutofit/>
              </a:bodyPr>
              <a:lstStyle/>
              <a:p>
                <a:pPr>
                  <a:lnSpc>
                    <a:spcPct val="100000"/>
                  </a:lnSpc>
                  <a:spcBef>
                    <a:spcPts val="0"/>
                  </a:spcBef>
                  <a:spcAft>
                    <a:spcPts val="0"/>
                  </a:spcAft>
                </a:pPr>
                <a:r>
                  <a:rPr lang="de-DE" sz="2800" dirty="0" smtClean="0">
                    <a:solidFill>
                      <a:schemeClr val="bg2">
                        <a:lumMod val="25000"/>
                      </a:schemeClr>
                    </a:solidFill>
                  </a:rPr>
                  <a:t>Voraussetzung:   a = 0  und  p </a:t>
                </a:r>
                <a:r>
                  <a:rPr lang="de-DE" sz="2800" dirty="0">
                    <a:solidFill>
                      <a:schemeClr val="bg2">
                        <a:lumMod val="25000"/>
                      </a:schemeClr>
                    </a:solidFill>
                  </a:rPr>
                  <a:t>:= </a:t>
                </a:r>
                <a:r>
                  <a:rPr lang="de-DE" sz="2800" dirty="0" err="1">
                    <a:solidFill>
                      <a:schemeClr val="bg2">
                        <a:lumMod val="25000"/>
                      </a:schemeClr>
                    </a:solidFill>
                  </a:rPr>
                  <a:t>p</a:t>
                </a:r>
                <a:r>
                  <a:rPr lang="de-DE" sz="2800" baseline="-25000" dirty="0" err="1">
                    <a:solidFill>
                      <a:schemeClr val="bg2">
                        <a:lumMod val="25000"/>
                      </a:schemeClr>
                    </a:solidFill>
                  </a:rPr>
                  <a:t>i</a:t>
                </a:r>
                <a:r>
                  <a:rPr lang="de-DE" sz="2800" dirty="0">
                    <a:solidFill>
                      <a:schemeClr val="bg2">
                        <a:lumMod val="25000"/>
                      </a:schemeClr>
                    </a:solidFill>
                  </a:rPr>
                  <a:t> = </a:t>
                </a:r>
                <a:r>
                  <a:rPr lang="de-DE" sz="2800" dirty="0" err="1">
                    <a:solidFill>
                      <a:schemeClr val="bg2">
                        <a:lumMod val="25000"/>
                      </a:schemeClr>
                    </a:solidFill>
                  </a:rPr>
                  <a:t>p</a:t>
                </a:r>
                <a:r>
                  <a:rPr lang="de-DE" sz="2800" baseline="-25000" dirty="0" err="1">
                    <a:solidFill>
                      <a:schemeClr val="bg2">
                        <a:lumMod val="25000"/>
                      </a:schemeClr>
                    </a:solidFill>
                  </a:rPr>
                  <a:t>glob</a:t>
                </a:r>
                <a:r>
                  <a:rPr lang="de-DE" sz="2800" dirty="0">
                    <a:solidFill>
                      <a:schemeClr val="bg2">
                        <a:lumMod val="25000"/>
                      </a:schemeClr>
                    </a:solidFill>
                  </a:rPr>
                  <a:t> </a:t>
                </a:r>
                <a:endParaRPr lang="de-DE" sz="2800" dirty="0" smtClean="0">
                  <a:solidFill>
                    <a:schemeClr val="bg2">
                      <a:lumMod val="25000"/>
                    </a:schemeClr>
                  </a:solidFill>
                </a:endParaRPr>
              </a:p>
              <a:p>
                <a:pPr>
                  <a:lnSpc>
                    <a:spcPct val="100000"/>
                  </a:lnSpc>
                  <a:spcBef>
                    <a:spcPts val="0"/>
                  </a:spcBef>
                  <a:spcAft>
                    <a:spcPts val="0"/>
                  </a:spcAft>
                </a:pPr>
                <a:endParaRPr lang="de-DE" sz="2800" dirty="0">
                  <a:solidFill>
                    <a:schemeClr val="bg2">
                      <a:lumMod val="25000"/>
                    </a:schemeClr>
                  </a:solidFill>
                </a:endParaRPr>
              </a:p>
              <a:p>
                <a:pPr>
                  <a:lnSpc>
                    <a:spcPct val="100000"/>
                  </a:lnSpc>
                  <a:spcBef>
                    <a:spcPts val="0"/>
                  </a:spcBef>
                  <a:spcAft>
                    <a:spcPts val="0"/>
                  </a:spcAft>
                </a:pPr>
                <a:endParaRPr lang="de-DE" sz="2800" dirty="0" smtClean="0">
                  <a:solidFill>
                    <a:schemeClr val="bg2">
                      <a:lumMod val="25000"/>
                    </a:schemeClr>
                  </a:solidFill>
                </a:endParaRPr>
              </a:p>
              <a:p>
                <a:pPr>
                  <a:lnSpc>
                    <a:spcPct val="100000"/>
                  </a:lnSpc>
                  <a:spcBef>
                    <a:spcPts val="0"/>
                  </a:spcBef>
                  <a:spcAft>
                    <a:spcPts val="0"/>
                  </a:spcAft>
                </a:pPr>
                <a:endParaRPr lang="de-DE" sz="2800" dirty="0" smtClean="0">
                  <a:solidFill>
                    <a:schemeClr val="bg2">
                      <a:lumMod val="25000"/>
                    </a:schemeClr>
                  </a:solidFill>
                </a:endParaRPr>
              </a:p>
              <a:p>
                <a:pPr>
                  <a:lnSpc>
                    <a:spcPct val="100000"/>
                  </a:lnSpc>
                  <a:spcBef>
                    <a:spcPts val="0"/>
                  </a:spcBef>
                  <a:spcAft>
                    <a:spcPts val="0"/>
                  </a:spcAft>
                </a:pPr>
                <a:endParaRPr lang="de-DE" sz="2800" dirty="0" smtClean="0">
                  <a:solidFill>
                    <a:schemeClr val="bg2">
                      <a:lumMod val="25000"/>
                    </a:schemeClr>
                  </a:solidFill>
                </a:endParaRPr>
              </a:p>
              <a:p>
                <a:pPr>
                  <a:lnSpc>
                    <a:spcPct val="100000"/>
                  </a:lnSpc>
                  <a:spcBef>
                    <a:spcPts val="0"/>
                  </a:spcBef>
                  <a:spcAft>
                    <a:spcPts val="0"/>
                  </a:spcAft>
                </a:pPr>
                <a:endParaRPr lang="de-DE" sz="2800" dirty="0" smtClean="0">
                  <a:solidFill>
                    <a:schemeClr val="bg2">
                      <a:lumMod val="25000"/>
                    </a:schemeClr>
                  </a:solidFill>
                </a:endParaRPr>
              </a:p>
              <a:p>
                <a:pPr>
                  <a:lnSpc>
                    <a:spcPct val="100000"/>
                  </a:lnSpc>
                  <a:spcBef>
                    <a:spcPts val="0"/>
                  </a:spcBef>
                  <a:spcAft>
                    <a:spcPts val="0"/>
                  </a:spcAft>
                </a:pPr>
                <a:r>
                  <a:rPr lang="de-DE" sz="2800" dirty="0" smtClean="0">
                    <a:solidFill>
                      <a:schemeClr val="bg2">
                        <a:lumMod val="25000"/>
                      </a:schemeClr>
                    </a:solidFill>
                  </a:rPr>
                  <a:t>b</a:t>
                </a:r>
                <a:r>
                  <a:rPr lang="de-DE" sz="2800" baseline="-25000" dirty="0" smtClean="0">
                    <a:solidFill>
                      <a:schemeClr val="bg2">
                        <a:lumMod val="25000"/>
                      </a:schemeClr>
                    </a:solidFill>
                  </a:rPr>
                  <a:t>loc</a:t>
                </a:r>
                <a:r>
                  <a:rPr lang="de-DE" sz="2800" dirty="0" smtClean="0">
                    <a:solidFill>
                      <a:schemeClr val="bg2">
                        <a:lumMod val="25000"/>
                      </a:schemeClr>
                    </a:solidFill>
                  </a:rPr>
                  <a:t>= </a:t>
                </a:r>
                <a:r>
                  <a:rPr lang="de-DE" sz="2800" dirty="0" err="1" smtClean="0">
                    <a:solidFill>
                      <a:schemeClr val="bg2">
                        <a:lumMod val="25000"/>
                      </a:schemeClr>
                    </a:solidFill>
                  </a:rPr>
                  <a:t>b</a:t>
                </a:r>
                <a:r>
                  <a:rPr lang="de-DE" sz="2800" baseline="-25000" dirty="0" err="1" smtClean="0">
                    <a:solidFill>
                      <a:schemeClr val="bg2">
                        <a:lumMod val="25000"/>
                      </a:schemeClr>
                    </a:solidFill>
                  </a:rPr>
                  <a:t>glob</a:t>
                </a:r>
                <a:r>
                  <a:rPr lang="de-DE" sz="2800" dirty="0" smtClean="0">
                    <a:solidFill>
                      <a:schemeClr val="bg2">
                        <a:lumMod val="25000"/>
                      </a:schemeClr>
                    </a:solidFill>
                  </a:rPr>
                  <a:t>= b  </a:t>
                </a:r>
                <a14:m>
                  <m:oMath xmlns:m="http://schemas.openxmlformats.org/officeDocument/2006/math">
                    <m:r>
                      <a:rPr lang="de-DE" sz="2800" i="1" smtClean="0">
                        <a:solidFill>
                          <a:schemeClr val="bg2">
                            <a:lumMod val="25000"/>
                          </a:schemeClr>
                        </a:solidFill>
                        <a:latin typeface="Cambria Math" panose="02040503050406030204" pitchFamily="18" charset="0"/>
                        <a:ea typeface="Cambria Math" panose="02040503050406030204" pitchFamily="18" charset="0"/>
                      </a:rPr>
                      <m:t>⟹</m:t>
                    </m:r>
                  </m:oMath>
                </a14:m>
                <a:endParaRPr lang="de-DE" sz="2800" dirty="0" smtClean="0">
                  <a:solidFill>
                    <a:schemeClr val="bg2">
                      <a:lumMod val="25000"/>
                    </a:schemeClr>
                  </a:solidFill>
                </a:endParaRPr>
              </a:p>
              <a:p>
                <a:pPr>
                  <a:lnSpc>
                    <a:spcPct val="100000"/>
                  </a:lnSpc>
                  <a:spcBef>
                    <a:spcPts val="0"/>
                  </a:spcBef>
                  <a:spcAft>
                    <a:spcPts val="0"/>
                  </a:spcAft>
                </a:pPr>
                <a:endParaRPr lang="de-DE" sz="2800" dirty="0">
                  <a:solidFill>
                    <a:schemeClr val="bg2">
                      <a:lumMod val="25000"/>
                    </a:schemeClr>
                  </a:solidFill>
                </a:endParaRPr>
              </a:p>
              <a:p>
                <a:pPr>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de-DE" sz="3200" b="0" i="1" smtClean="0">
                          <a:solidFill>
                            <a:schemeClr val="bg2">
                              <a:lumMod val="25000"/>
                            </a:schemeClr>
                          </a:solidFill>
                          <a:latin typeface="Cambria Math" panose="02040503050406030204" pitchFamily="18" charset="0"/>
                          <a:ea typeface="Cambria Math" panose="02040503050406030204" pitchFamily="18" charset="0"/>
                        </a:rPr>
                        <m:t>      </m:t>
                      </m:r>
                    </m:oMath>
                  </m:oMathPara>
                </a14:m>
                <a:endParaRPr lang="de-DE" sz="3200" b="0" i="1" dirty="0" smtClean="0">
                  <a:solidFill>
                    <a:schemeClr val="bg2">
                      <a:lumMod val="25000"/>
                    </a:schemeClr>
                  </a:solidFill>
                  <a:latin typeface="Cambria Math" panose="02040503050406030204" pitchFamily="18" charset="0"/>
                  <a:ea typeface="Cambria Math" panose="02040503050406030204" pitchFamily="18" charset="0"/>
                </a:endParaRPr>
              </a:p>
              <a:p>
                <a:pPr>
                  <a:lnSpc>
                    <a:spcPct val="100000"/>
                  </a:lnSpc>
                  <a:spcBef>
                    <a:spcPts val="0"/>
                  </a:spcBef>
                  <a:spcAft>
                    <a:spcPts val="0"/>
                  </a:spcAft>
                </a:pPr>
                <a14:m>
                  <m:oMath xmlns:m="http://schemas.openxmlformats.org/officeDocument/2006/math">
                    <m:r>
                      <a:rPr lang="de-DE" sz="3200" i="1">
                        <a:solidFill>
                          <a:schemeClr val="bg2">
                            <a:lumMod val="25000"/>
                          </a:schemeClr>
                        </a:solidFill>
                        <a:latin typeface="Cambria Math" panose="02040503050406030204" pitchFamily="18" charset="0"/>
                        <a:ea typeface="Cambria Math" panose="02040503050406030204" pitchFamily="18" charset="0"/>
                      </a:rPr>
                      <m:t>⟹</m:t>
                    </m:r>
                  </m:oMath>
                </a14:m>
                <a:r>
                  <a:rPr lang="de-DE" sz="2800" dirty="0" smtClean="0">
                    <a:solidFill>
                      <a:schemeClr val="bg2">
                        <a:lumMod val="25000"/>
                      </a:schemeClr>
                    </a:solidFill>
                  </a:rPr>
                  <a:t>  Die ersten  min(</a:t>
                </a:r>
                <a:r>
                  <a:rPr lang="de-DE" sz="2800" dirty="0" err="1" smtClean="0">
                    <a:solidFill>
                      <a:schemeClr val="bg2">
                        <a:lumMod val="25000"/>
                      </a:schemeClr>
                    </a:solidFill>
                  </a:rPr>
                  <a:t>r</a:t>
                </a:r>
                <a:r>
                  <a:rPr lang="de-DE" sz="2800" baseline="-25000" dirty="0" err="1" smtClean="0">
                    <a:solidFill>
                      <a:schemeClr val="bg2">
                        <a:lumMod val="25000"/>
                      </a:schemeClr>
                    </a:solidFill>
                  </a:rPr>
                  <a:t>loc</a:t>
                </a:r>
                <a:r>
                  <a:rPr lang="de-DE" sz="2800" dirty="0" smtClean="0">
                    <a:solidFill>
                      <a:schemeClr val="bg2">
                        <a:lumMod val="25000"/>
                      </a:schemeClr>
                    </a:solidFill>
                  </a:rPr>
                  <a:t>, </a:t>
                </a:r>
                <a:r>
                  <a:rPr lang="de-DE" sz="2800" dirty="0" err="1" smtClean="0">
                    <a:solidFill>
                      <a:schemeClr val="bg2">
                        <a:lumMod val="25000"/>
                      </a:schemeClr>
                    </a:solidFill>
                  </a:rPr>
                  <a:t>r</a:t>
                </a:r>
                <a:r>
                  <a:rPr lang="de-DE" sz="2800" baseline="-25000" dirty="0" err="1" smtClean="0">
                    <a:solidFill>
                      <a:schemeClr val="bg2">
                        <a:lumMod val="25000"/>
                      </a:schemeClr>
                    </a:solidFill>
                  </a:rPr>
                  <a:t>glob</a:t>
                </a:r>
                <a:r>
                  <a:rPr lang="de-DE" sz="2800" dirty="0" smtClean="0">
                    <a:solidFill>
                      <a:schemeClr val="bg2">
                        <a:lumMod val="25000"/>
                      </a:schemeClr>
                    </a:solidFill>
                  </a:rPr>
                  <a:t>)</a:t>
                </a:r>
                <a14:m>
                  <m:oMath xmlns:m="http://schemas.openxmlformats.org/officeDocument/2006/math">
                    <m:r>
                      <a:rPr lang="de-DE" sz="2800" b="0" i="0" smtClean="0">
                        <a:solidFill>
                          <a:schemeClr val="bg2">
                            <a:lumMod val="25000"/>
                          </a:schemeClr>
                        </a:solidFill>
                        <a:latin typeface="Cambria Math" panose="02040503050406030204" pitchFamily="18" charset="0"/>
                        <a:ea typeface="Cambria Math" panose="02040503050406030204" pitchFamily="18" charset="0"/>
                      </a:rPr>
                      <m:t> </m:t>
                    </m:r>
                    <m:r>
                      <a:rPr lang="de-DE" sz="2800" i="1">
                        <a:solidFill>
                          <a:schemeClr val="bg2">
                            <a:lumMod val="25000"/>
                          </a:schemeClr>
                        </a:solidFill>
                        <a:latin typeface="Cambria Math" panose="02040503050406030204" pitchFamily="18" charset="0"/>
                        <a:ea typeface="Cambria Math" panose="02040503050406030204" pitchFamily="18" charset="0"/>
                      </a:rPr>
                      <m:t>∙</m:t>
                    </m:r>
                  </m:oMath>
                </a14:m>
                <a:r>
                  <a:rPr lang="de-DE" sz="2800" dirty="0" smtClean="0">
                    <a:solidFill>
                      <a:schemeClr val="bg2">
                        <a:lumMod val="25000"/>
                      </a:schemeClr>
                    </a:solidFill>
                  </a:rPr>
                  <a:t> b</a:t>
                </a:r>
                <a:r>
                  <a:rPr lang="de-DE" sz="2800" dirty="0">
                    <a:solidFill>
                      <a:schemeClr val="bg2">
                        <a:lumMod val="25000"/>
                      </a:schemeClr>
                    </a:solidFill>
                    <a:ea typeface="Cambria Math" panose="02040503050406030204" pitchFamily="18" charset="0"/>
                  </a:rPr>
                  <a:t> </a:t>
                </a:r>
                <a14:m>
                  <m:oMath xmlns:m="http://schemas.openxmlformats.org/officeDocument/2006/math">
                    <m:r>
                      <a:rPr lang="de-DE" sz="2800" i="1">
                        <a:solidFill>
                          <a:schemeClr val="bg2">
                            <a:lumMod val="25000"/>
                          </a:schemeClr>
                        </a:solidFill>
                        <a:latin typeface="Cambria Math" panose="02040503050406030204" pitchFamily="18" charset="0"/>
                        <a:ea typeface="Cambria Math" panose="02040503050406030204" pitchFamily="18" charset="0"/>
                      </a:rPr>
                      <m:t>∙ </m:t>
                    </m:r>
                  </m:oMath>
                </a14:m>
                <a:r>
                  <a:rPr lang="de-DE" sz="2800" dirty="0" smtClean="0">
                    <a:solidFill>
                      <a:schemeClr val="bg2">
                        <a:lumMod val="25000"/>
                      </a:schemeClr>
                    </a:solidFill>
                  </a:rPr>
                  <a:t>d  Transpositionen sind gleich.  </a:t>
                </a:r>
                <a:endParaRPr lang="de-DE" sz="2800" dirty="0">
                  <a:solidFill>
                    <a:schemeClr val="bg2">
                      <a:lumMod val="25000"/>
                    </a:schemeClr>
                  </a:solidFill>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40131" y="1553318"/>
                <a:ext cx="11729806" cy="4678296"/>
              </a:xfrm>
              <a:blipFill rotWithShape="0">
                <a:blip r:embed="rId3"/>
                <a:stretch>
                  <a:fillRect l="-1091" t="-1434"/>
                </a:stretch>
              </a:blipFill>
            </p:spPr>
            <p:txBody>
              <a:bodyPr/>
              <a:lstStyle/>
              <a:p>
                <a:r>
                  <a:rPr lang="de-DE">
                    <a:noFill/>
                  </a:rPr>
                  <a:t> </a:t>
                </a:r>
              </a:p>
            </p:txBody>
          </p:sp>
        </mc:Fallback>
      </mc:AlternateContent>
      <p:pic>
        <p:nvPicPr>
          <p:cNvPr id="5" name="Grafik 4"/>
          <p:cNvPicPr>
            <a:picLocks noChangeAspect="1"/>
          </p:cNvPicPr>
          <p:nvPr/>
        </p:nvPicPr>
        <p:blipFill>
          <a:blip r:embed="rId4"/>
          <a:stretch>
            <a:fillRect/>
          </a:stretch>
        </p:blipFill>
        <p:spPr>
          <a:xfrm>
            <a:off x="1173685" y="2319463"/>
            <a:ext cx="9610863" cy="1276047"/>
          </a:xfrm>
          <a:prstGeom prst="rect">
            <a:avLst/>
          </a:prstGeom>
        </p:spPr>
      </p:pic>
      <p:pic>
        <p:nvPicPr>
          <p:cNvPr id="6" name="Grafik 5"/>
          <p:cNvPicPr>
            <a:picLocks noChangeAspect="1"/>
          </p:cNvPicPr>
          <p:nvPr/>
        </p:nvPicPr>
        <p:blipFill>
          <a:blip r:embed="rId5"/>
          <a:stretch>
            <a:fillRect/>
          </a:stretch>
        </p:blipFill>
        <p:spPr>
          <a:xfrm>
            <a:off x="3528020" y="4001336"/>
            <a:ext cx="7890082" cy="642089"/>
          </a:xfrm>
          <a:prstGeom prst="rect">
            <a:avLst/>
          </a:prstGeom>
        </p:spPr>
      </p:pic>
    </p:spTree>
    <p:extLst>
      <p:ext uri="{BB962C8B-B14F-4D97-AF65-F5344CB8AC3E}">
        <p14:creationId xmlns:p14="http://schemas.microsoft.com/office/powerpoint/2010/main" val="3646867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5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feld 7"/>
              <p:cNvSpPr txBox="1"/>
              <p:nvPr/>
            </p:nvSpPr>
            <p:spPr>
              <a:xfrm>
                <a:off x="732397" y="1647371"/>
                <a:ext cx="7762240" cy="4708981"/>
              </a:xfrm>
              <a:prstGeom prst="rect">
                <a:avLst/>
              </a:prstGeom>
              <a:noFill/>
            </p:spPr>
            <p:txBody>
              <a:bodyPr wrap="square" rtlCol="0">
                <a:spAutoFit/>
              </a:bodyPr>
              <a:lstStyle/>
              <a:p>
                <a:r>
                  <a:rPr lang="de-DE" sz="2800" dirty="0"/>
                  <a:t>E</a:t>
                </a:r>
                <a:r>
                  <a:rPr lang="de-DE" sz="2800" dirty="0" smtClean="0"/>
                  <a:t>ffektive Transpositionen : | </a:t>
                </a:r>
                <a:r>
                  <a:rPr lang="de-DE" sz="2800" dirty="0" err="1" smtClean="0"/>
                  <a:t>r</a:t>
                </a:r>
                <a:r>
                  <a:rPr lang="de-DE" sz="2800" baseline="-25000" dirty="0" err="1" smtClean="0"/>
                  <a:t>loc</a:t>
                </a:r>
                <a:r>
                  <a:rPr lang="de-DE" sz="2800" dirty="0" err="1" smtClean="0"/>
                  <a:t>-r</a:t>
                </a:r>
                <a:r>
                  <a:rPr lang="de-DE" sz="2800" baseline="-25000" dirty="0" err="1" smtClean="0"/>
                  <a:t>glob</a:t>
                </a:r>
                <a:r>
                  <a:rPr lang="de-DE" sz="2800" dirty="0" smtClean="0"/>
                  <a:t> |</a:t>
                </a:r>
                <a:r>
                  <a:rPr lang="de-DE" sz="2800" dirty="0" smtClean="0">
                    <a:solidFill>
                      <a:schemeClr val="bg2">
                        <a:lumMod val="25000"/>
                      </a:schemeClr>
                    </a:solidFill>
                    <a:ea typeface="Cambria Math" panose="02040503050406030204" pitchFamily="18" charset="0"/>
                  </a:rPr>
                  <a:t> </a:t>
                </a:r>
                <a14:m>
                  <m:oMath xmlns:m="http://schemas.openxmlformats.org/officeDocument/2006/math">
                    <m:r>
                      <a:rPr lang="de-DE" sz="2800" i="1">
                        <a:solidFill>
                          <a:schemeClr val="bg2">
                            <a:lumMod val="25000"/>
                          </a:schemeClr>
                        </a:solidFill>
                        <a:latin typeface="Cambria Math" panose="02040503050406030204" pitchFamily="18" charset="0"/>
                        <a:ea typeface="Cambria Math" panose="02040503050406030204" pitchFamily="18" charset="0"/>
                      </a:rPr>
                      <m:t>∙</m:t>
                    </m:r>
                  </m:oMath>
                </a14:m>
                <a:r>
                  <a:rPr lang="de-DE" sz="2800" dirty="0">
                    <a:solidFill>
                      <a:schemeClr val="bg2">
                        <a:lumMod val="25000"/>
                      </a:schemeClr>
                    </a:solidFill>
                    <a:ea typeface="Cambria Math" panose="02040503050406030204" pitchFamily="18" charset="0"/>
                  </a:rPr>
                  <a:t> </a:t>
                </a:r>
                <a14:m>
                  <m:oMath xmlns:m="http://schemas.openxmlformats.org/officeDocument/2006/math">
                    <m:r>
                      <m:rPr>
                        <m:sty m:val="p"/>
                      </m:rPr>
                      <a:rPr lang="de-DE" sz="2800" b="0" i="0" smtClean="0">
                        <a:solidFill>
                          <a:schemeClr val="bg2">
                            <a:lumMod val="25000"/>
                          </a:schemeClr>
                        </a:solidFill>
                        <a:latin typeface="Cambria Math" panose="02040503050406030204" pitchFamily="18" charset="0"/>
                        <a:ea typeface="Cambria Math" panose="02040503050406030204" pitchFamily="18" charset="0"/>
                      </a:rPr>
                      <m:t>b</m:t>
                    </m:r>
                    <m:r>
                      <a:rPr lang="de-DE" sz="2800" i="1">
                        <a:solidFill>
                          <a:schemeClr val="bg2">
                            <a:lumMod val="25000"/>
                          </a:schemeClr>
                        </a:solidFill>
                        <a:latin typeface="Cambria Math" panose="02040503050406030204" pitchFamily="18" charset="0"/>
                        <a:ea typeface="Cambria Math" panose="02040503050406030204" pitchFamily="18" charset="0"/>
                      </a:rPr>
                      <m:t>∙</m:t>
                    </m:r>
                  </m:oMath>
                </a14:m>
                <a:r>
                  <a:rPr lang="de-DE" sz="2800" dirty="0" smtClean="0"/>
                  <a:t> d</a:t>
                </a:r>
              </a:p>
              <a:p>
                <a:endParaRPr lang="de-DE" sz="2800" dirty="0"/>
              </a:p>
              <a:p>
                <a:endParaRPr lang="de-DE" sz="2800" dirty="0" smtClean="0"/>
              </a:p>
              <a:p>
                <a:endParaRPr lang="de-DE" sz="2800" dirty="0"/>
              </a:p>
              <a:p>
                <a:endParaRPr lang="de-DE" sz="2800" dirty="0" smtClean="0"/>
              </a:p>
              <a:p>
                <a:endParaRPr lang="de-DE" sz="2800" dirty="0"/>
              </a:p>
              <a:p>
                <a:pPr>
                  <a:lnSpc>
                    <a:spcPct val="150000"/>
                  </a:lnSpc>
                </a:pPr>
                <a:r>
                  <a:rPr lang="de-DE" sz="2800" dirty="0" err="1" smtClean="0"/>
                  <a:t>r</a:t>
                </a:r>
                <a:r>
                  <a:rPr lang="de-DE" sz="2800" baseline="-25000" dirty="0" err="1" smtClean="0"/>
                  <a:t>loc</a:t>
                </a:r>
                <a:r>
                  <a:rPr lang="de-DE" sz="2800" dirty="0" smtClean="0"/>
                  <a:t> und </a:t>
                </a:r>
                <a:r>
                  <a:rPr lang="de-DE" sz="2800" dirty="0" err="1" smtClean="0"/>
                  <a:t>r</a:t>
                </a:r>
                <a:r>
                  <a:rPr lang="de-DE" sz="2800" baseline="-25000" dirty="0" err="1" smtClean="0"/>
                  <a:t>glob</a:t>
                </a:r>
                <a:r>
                  <a:rPr lang="de-DE" sz="2800" dirty="0" smtClean="0"/>
                  <a:t> sind gleichverteilt</a:t>
                </a:r>
              </a:p>
              <a:p>
                <a:pPr>
                  <a:lnSpc>
                    <a:spcPct val="150000"/>
                  </a:lnSpc>
                </a:pPr>
                <a:endParaRPr lang="de-DE" sz="2800" dirty="0" smtClean="0">
                  <a:solidFill>
                    <a:schemeClr val="bg2">
                      <a:lumMod val="25000"/>
                    </a:schemeClr>
                  </a:solidFill>
                </a:endParaRPr>
              </a:p>
              <a:p>
                <a:pPr>
                  <a:lnSpc>
                    <a:spcPct val="150000"/>
                  </a:lnSpc>
                </a:pPr>
                <a:r>
                  <a:rPr lang="de-DE" sz="3200" dirty="0" smtClean="0">
                    <a:solidFill>
                      <a:schemeClr val="bg2">
                        <a:lumMod val="25000"/>
                      </a:schemeClr>
                    </a:solidFill>
                  </a:rPr>
                  <a:t>     ⟹</a:t>
                </a:r>
                <a:endParaRPr lang="de-DE" sz="3200" dirty="0">
                  <a:solidFill>
                    <a:schemeClr val="bg2">
                      <a:lumMod val="25000"/>
                    </a:schemeClr>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732397" y="1647371"/>
                <a:ext cx="7762240" cy="4708981"/>
              </a:xfrm>
              <a:prstGeom prst="rect">
                <a:avLst/>
              </a:prstGeom>
              <a:blipFill rotWithShape="0">
                <a:blip r:embed="rId3"/>
                <a:stretch>
                  <a:fillRect l="-1571" t="-1294" b="-1294"/>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de-DE" dirty="0" smtClean="0"/>
              <a:t>Beweis vom Satz</a:t>
            </a:r>
            <a:endParaRPr lang="de-DE" dirty="0"/>
          </a:p>
        </p:txBody>
      </p:sp>
      <p:pic>
        <p:nvPicPr>
          <p:cNvPr id="7" name="Grafik 6"/>
          <p:cNvPicPr>
            <a:picLocks noChangeAspect="1"/>
          </p:cNvPicPr>
          <p:nvPr/>
        </p:nvPicPr>
        <p:blipFill>
          <a:blip r:embed="rId4"/>
          <a:stretch>
            <a:fillRect/>
          </a:stretch>
        </p:blipFill>
        <p:spPr>
          <a:xfrm>
            <a:off x="9831344" y="5835200"/>
            <a:ext cx="420633" cy="420633"/>
          </a:xfrm>
          <a:prstGeom prst="rect">
            <a:avLst/>
          </a:prstGeom>
        </p:spPr>
      </p:pic>
      <p:pic>
        <p:nvPicPr>
          <p:cNvPr id="9" name="Grafik 8"/>
          <p:cNvPicPr>
            <a:picLocks noChangeAspect="1"/>
          </p:cNvPicPr>
          <p:nvPr/>
        </p:nvPicPr>
        <p:blipFill>
          <a:blip r:embed="rId5"/>
          <a:stretch>
            <a:fillRect/>
          </a:stretch>
        </p:blipFill>
        <p:spPr>
          <a:xfrm>
            <a:off x="1248727" y="2600960"/>
            <a:ext cx="4522154" cy="1179195"/>
          </a:xfrm>
          <a:prstGeom prst="rect">
            <a:avLst/>
          </a:prstGeom>
        </p:spPr>
      </p:pic>
      <p:pic>
        <p:nvPicPr>
          <p:cNvPr id="10" name="Grafik 9"/>
          <p:cNvPicPr>
            <a:picLocks noChangeAspect="1"/>
          </p:cNvPicPr>
          <p:nvPr/>
        </p:nvPicPr>
        <p:blipFill>
          <a:blip r:embed="rId6"/>
          <a:stretch>
            <a:fillRect/>
          </a:stretch>
        </p:blipFill>
        <p:spPr>
          <a:xfrm>
            <a:off x="5770880" y="2926080"/>
            <a:ext cx="3869220" cy="854075"/>
          </a:xfrm>
          <a:prstGeom prst="rect">
            <a:avLst/>
          </a:prstGeom>
        </p:spPr>
      </p:pic>
      <p:pic>
        <p:nvPicPr>
          <p:cNvPr id="11" name="Grafik 10"/>
          <p:cNvPicPr>
            <a:picLocks noChangeAspect="1"/>
          </p:cNvPicPr>
          <p:nvPr/>
        </p:nvPicPr>
        <p:blipFill>
          <a:blip r:embed="rId7"/>
          <a:stretch>
            <a:fillRect/>
          </a:stretch>
        </p:blipFill>
        <p:spPr>
          <a:xfrm>
            <a:off x="2069104" y="5734682"/>
            <a:ext cx="6004601" cy="621670"/>
          </a:xfrm>
          <a:prstGeom prst="rect">
            <a:avLst/>
          </a:prstGeom>
        </p:spPr>
      </p:pic>
    </p:spTree>
    <p:extLst>
      <p:ext uri="{BB962C8B-B14F-4D97-AF65-F5344CB8AC3E}">
        <p14:creationId xmlns:p14="http://schemas.microsoft.com/office/powerpoint/2010/main" val="3792728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250"/>
                                        <p:tgtEl>
                                          <p:spTgt spid="8">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25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Folgerung</a:t>
            </a:r>
            <a:endParaRPr lang="de-DE" dirty="0"/>
          </a:p>
        </p:txBody>
      </p:sp>
      <p:pic>
        <p:nvPicPr>
          <p:cNvPr id="5" name="Grafik 4"/>
          <p:cNvPicPr>
            <a:picLocks noChangeAspect="1"/>
          </p:cNvPicPr>
          <p:nvPr/>
        </p:nvPicPr>
        <p:blipFill>
          <a:blip r:embed="rId3"/>
          <a:stretch>
            <a:fillRect/>
          </a:stretch>
        </p:blipFill>
        <p:spPr>
          <a:xfrm>
            <a:off x="5030277" y="1725491"/>
            <a:ext cx="1897679" cy="574298"/>
          </a:xfrm>
          <a:prstGeom prst="rect">
            <a:avLst/>
          </a:prstGeom>
        </p:spPr>
      </p:pic>
      <p:pic>
        <p:nvPicPr>
          <p:cNvPr id="3" name="Grafik 2"/>
          <p:cNvPicPr>
            <a:picLocks noChangeAspect="1"/>
          </p:cNvPicPr>
          <p:nvPr/>
        </p:nvPicPr>
        <p:blipFill>
          <a:blip r:embed="rId4"/>
          <a:stretch>
            <a:fillRect/>
          </a:stretch>
        </p:blipFill>
        <p:spPr>
          <a:xfrm>
            <a:off x="4545431" y="3733539"/>
            <a:ext cx="7309685" cy="1384883"/>
          </a:xfrm>
          <a:prstGeom prst="rect">
            <a:avLst/>
          </a:prstGeom>
        </p:spPr>
      </p:pic>
      <p:pic>
        <p:nvPicPr>
          <p:cNvPr id="7" name="Grafik 6"/>
          <p:cNvPicPr>
            <a:picLocks noChangeAspect="1"/>
          </p:cNvPicPr>
          <p:nvPr/>
        </p:nvPicPr>
        <p:blipFill>
          <a:blip r:embed="rId5"/>
          <a:stretch>
            <a:fillRect/>
          </a:stretch>
        </p:blipFill>
        <p:spPr>
          <a:xfrm>
            <a:off x="0" y="2299789"/>
            <a:ext cx="4363453" cy="4252384"/>
          </a:xfrm>
          <a:prstGeom prst="rect">
            <a:avLst/>
          </a:prstGeom>
        </p:spPr>
      </p:pic>
    </p:spTree>
    <p:extLst>
      <p:ext uri="{BB962C8B-B14F-4D97-AF65-F5344CB8AC3E}">
        <p14:creationId xmlns:p14="http://schemas.microsoft.com/office/powerpoint/2010/main" val="4020480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mc:AlternateContent xmlns:mc="http://schemas.openxmlformats.org/markup-compatibility/2006" xmlns:a14="http://schemas.microsoft.com/office/drawing/2010/main">
        <mc:Choice Requires="a14">
          <p:sp>
            <p:nvSpPr>
              <p:cNvPr id="3" name="Textfeld 2"/>
              <p:cNvSpPr txBox="1"/>
              <p:nvPr/>
            </p:nvSpPr>
            <p:spPr>
              <a:xfrm>
                <a:off x="990514" y="1690398"/>
                <a:ext cx="13802446" cy="4658968"/>
              </a:xfrm>
              <a:prstGeom prst="rect">
                <a:avLst/>
              </a:prstGeom>
              <a:noFill/>
            </p:spPr>
            <p:txBody>
              <a:bodyPr wrap="square" rtlCol="0">
                <a:spAutoFit/>
              </a:bodyPr>
              <a:lstStyle/>
              <a:p>
                <a14:m>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r>
                          <a:rPr lang="de-DE" sz="2400" b="0" i="1" smtClean="0">
                            <a:latin typeface="Cambria Math" panose="02040503050406030204" pitchFamily="18" charset="0"/>
                          </a:rPr>
                          <m:t>𝑡</m:t>
                        </m:r>
                        <m:r>
                          <a:rPr lang="de-DE" sz="2400" b="0" i="1" smtClean="0">
                            <a:latin typeface="Cambria Math" panose="02040503050406030204" pitchFamily="18" charset="0"/>
                          </a:rPr>
                          <m:t>)</m:t>
                        </m:r>
                      </m:sup>
                    </m:sSubSup>
                  </m:oMath>
                </a14:m>
                <a:r>
                  <a:rPr lang="de-DE" sz="2400" dirty="0" smtClean="0"/>
                  <a:t> 	= 	(1 5 2 7 3 9 4 6 8)</a:t>
                </a:r>
              </a:p>
              <a:p>
                <a:r>
                  <a:rPr lang="de-DE" sz="2400" dirty="0" smtClean="0"/>
                  <a:t>p 	= 	(1 2 3 4 5 6 7 8 9)              p -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up>
                    </m:sSubSup>
                  </m:oMath>
                </a14:m>
                <a:r>
                  <a:rPr lang="de-DE" sz="2400" dirty="0" smtClean="0"/>
                  <a:t> = ((2 3) (3 5) (4 7) (6 8) (8 9))</a:t>
                </a:r>
              </a:p>
              <a:p>
                <a:endParaRPr lang="de-DE" sz="2400" dirty="0" smtClean="0"/>
              </a:p>
              <a:p>
                <a:endParaRPr lang="de-DE" sz="2400" dirty="0"/>
              </a:p>
              <a:p>
                <a:r>
                  <a:rPr lang="de-DE" sz="2400" dirty="0" smtClean="0"/>
                  <a:t>b = 0.8</a:t>
                </a:r>
                <a:endParaRPr lang="de-DE" sz="2400" dirty="0"/>
              </a:p>
              <a:p>
                <a:r>
                  <a:rPr lang="de-DE" sz="2400" dirty="0" smtClean="0"/>
                  <a:t>b </a:t>
                </a:r>
                <a14:m>
                  <m:oMath xmlns:m="http://schemas.openxmlformats.org/officeDocument/2006/math">
                    <m:r>
                      <a:rPr lang="de-DE" sz="2400" i="1">
                        <a:solidFill>
                          <a:schemeClr val="bg2">
                            <a:lumMod val="25000"/>
                          </a:schemeClr>
                        </a:solidFill>
                        <a:latin typeface="Cambria Math" panose="02040503050406030204" pitchFamily="18" charset="0"/>
                        <a:ea typeface="Cambria Math" panose="02040503050406030204" pitchFamily="18" charset="0"/>
                      </a:rPr>
                      <m:t>∙</m:t>
                    </m:r>
                  </m:oMath>
                </a14:m>
                <a:r>
                  <a:rPr lang="de-DE" sz="2400" dirty="0" smtClean="0"/>
                  <a:t> (p </a:t>
                </a:r>
                <a:r>
                  <a:rPr lang="de-DE" sz="2400" dirty="0"/>
                  <a:t>-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up>
                    </m:sSubSup>
                  </m:oMath>
                </a14:m>
                <a:r>
                  <a:rPr lang="de-DE" sz="2400" dirty="0" smtClean="0"/>
                  <a:t>) = ((2 3) (3 5) (4 7) (6 8))</a:t>
                </a:r>
              </a:p>
              <a:p>
                <a:endParaRPr lang="de-DE" sz="2400" dirty="0" smtClean="0"/>
              </a:p>
              <a:p>
                <a:r>
                  <a:rPr lang="de-DE" sz="2400" dirty="0" err="1" smtClean="0"/>
                  <a:t>r</a:t>
                </a:r>
                <a:r>
                  <a:rPr lang="de-DE" sz="2400" baseline="-25000" dirty="0" err="1" smtClean="0"/>
                  <a:t>loc</a:t>
                </a:r>
                <a:r>
                  <a:rPr lang="de-DE" sz="2400" dirty="0" smtClean="0"/>
                  <a:t> = 0.75 , </a:t>
                </a:r>
                <a:r>
                  <a:rPr lang="de-DE" sz="2400" dirty="0" err="1" smtClean="0"/>
                  <a:t>r</a:t>
                </a:r>
                <a:r>
                  <a:rPr lang="de-DE" sz="2400" baseline="-25000" dirty="0" err="1" smtClean="0"/>
                  <a:t>glob</a:t>
                </a:r>
                <a:r>
                  <a:rPr lang="de-DE" sz="2400" dirty="0" smtClean="0"/>
                  <a:t> = 0.5</a:t>
                </a:r>
              </a:p>
              <a:p>
                <a:r>
                  <a:rPr lang="de-DE" sz="2400" dirty="0" err="1"/>
                  <a:t>r</a:t>
                </a:r>
                <a:r>
                  <a:rPr lang="de-DE" sz="2400" baseline="-25000" dirty="0" err="1"/>
                  <a:t>loc</a:t>
                </a:r>
                <a:r>
                  <a:rPr lang="de-DE" sz="2400" baseline="-25000" dirty="0"/>
                  <a:t> </a:t>
                </a:r>
                <a:r>
                  <a:rPr lang="de-DE" sz="2400" baseline="-25000" dirty="0" smtClean="0"/>
                  <a:t> </a:t>
                </a:r>
                <a14:m>
                  <m:oMath xmlns:m="http://schemas.openxmlformats.org/officeDocument/2006/math">
                    <m:r>
                      <a:rPr lang="de-DE" sz="2400" i="1">
                        <a:solidFill>
                          <a:schemeClr val="bg2">
                            <a:lumMod val="25000"/>
                          </a:schemeClr>
                        </a:solidFill>
                        <a:latin typeface="Cambria Math" panose="02040503050406030204" pitchFamily="18" charset="0"/>
                        <a:ea typeface="Cambria Math" panose="02040503050406030204" pitchFamily="18" charset="0"/>
                      </a:rPr>
                      <m:t>∙ </m:t>
                    </m:r>
                  </m:oMath>
                </a14:m>
                <a:r>
                  <a:rPr lang="de-DE" sz="2400" dirty="0" smtClean="0"/>
                  <a:t>b </a:t>
                </a:r>
                <a14:m>
                  <m:oMath xmlns:m="http://schemas.openxmlformats.org/officeDocument/2006/math">
                    <m:r>
                      <a:rPr lang="de-DE" sz="2400" i="1">
                        <a:solidFill>
                          <a:schemeClr val="bg2">
                            <a:lumMod val="25000"/>
                          </a:schemeClr>
                        </a:solidFill>
                        <a:latin typeface="Cambria Math" panose="02040503050406030204" pitchFamily="18" charset="0"/>
                        <a:ea typeface="Cambria Math" panose="02040503050406030204" pitchFamily="18" charset="0"/>
                      </a:rPr>
                      <m:t>∙</m:t>
                    </m:r>
                  </m:oMath>
                </a14:m>
                <a:r>
                  <a:rPr lang="de-DE" sz="2400" dirty="0"/>
                  <a:t> (p -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up>
                    </m:sSubSup>
                  </m:oMath>
                </a14:m>
                <a:r>
                  <a:rPr lang="de-DE" sz="2400" dirty="0"/>
                  <a:t>) = ((2 3) (3 5</a:t>
                </a:r>
                <a:r>
                  <a:rPr lang="de-DE" sz="2400" dirty="0" smtClean="0"/>
                  <a:t>) (4 7))</a:t>
                </a:r>
              </a:p>
              <a:p>
                <a:r>
                  <a:rPr lang="de-DE" sz="2400" dirty="0" err="1" smtClean="0"/>
                  <a:t>r</a:t>
                </a:r>
                <a:r>
                  <a:rPr lang="de-DE" sz="2400" baseline="-25000" dirty="0" err="1" smtClean="0"/>
                  <a:t>glob</a:t>
                </a:r>
                <a14:m>
                  <m:oMath xmlns:m="http://schemas.openxmlformats.org/officeDocument/2006/math">
                    <m:r>
                      <a:rPr lang="de-DE" sz="2400" i="1">
                        <a:solidFill>
                          <a:schemeClr val="bg2">
                            <a:lumMod val="25000"/>
                          </a:schemeClr>
                        </a:solidFill>
                        <a:latin typeface="Cambria Math" panose="02040503050406030204" pitchFamily="18" charset="0"/>
                        <a:ea typeface="Cambria Math" panose="02040503050406030204" pitchFamily="18" charset="0"/>
                      </a:rPr>
                      <m:t>∙ </m:t>
                    </m:r>
                  </m:oMath>
                </a14:m>
                <a:r>
                  <a:rPr lang="de-DE" sz="2400" dirty="0"/>
                  <a:t>b </a:t>
                </a:r>
                <a14:m>
                  <m:oMath xmlns:m="http://schemas.openxmlformats.org/officeDocument/2006/math">
                    <m:r>
                      <a:rPr lang="de-DE" sz="2400" i="1">
                        <a:solidFill>
                          <a:schemeClr val="bg2">
                            <a:lumMod val="25000"/>
                          </a:schemeClr>
                        </a:solidFill>
                        <a:latin typeface="Cambria Math" panose="02040503050406030204" pitchFamily="18" charset="0"/>
                        <a:ea typeface="Cambria Math" panose="02040503050406030204" pitchFamily="18" charset="0"/>
                      </a:rPr>
                      <m:t>∙</m:t>
                    </m:r>
                  </m:oMath>
                </a14:m>
                <a:r>
                  <a:rPr lang="de-DE" sz="2400" dirty="0"/>
                  <a:t> (p -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up>
                    </m:sSubSup>
                  </m:oMath>
                </a14:m>
                <a:r>
                  <a:rPr lang="de-DE" sz="2400" dirty="0"/>
                  <a:t>) = ((2 3) (3 </a:t>
                </a:r>
                <a:r>
                  <a:rPr lang="de-DE" sz="2400" dirty="0" smtClean="0"/>
                  <a:t>5))</a:t>
                </a:r>
                <a:endParaRPr lang="de-DE" sz="2400" dirty="0"/>
              </a:p>
              <a:p>
                <a:endParaRPr lang="de-DE" sz="2400" dirty="0"/>
              </a:p>
            </p:txBody>
          </p:sp>
        </mc:Choice>
        <mc:Fallback xmlns="">
          <p:sp>
            <p:nvSpPr>
              <p:cNvPr id="3" name="Textfeld 2"/>
              <p:cNvSpPr txBox="1">
                <a:spLocks noRot="1" noChangeAspect="1" noMove="1" noResize="1" noEditPoints="1" noAdjustHandles="1" noChangeArrowheads="1" noChangeShapeType="1" noTextEdit="1"/>
              </p:cNvSpPr>
              <p:nvPr/>
            </p:nvSpPr>
            <p:spPr>
              <a:xfrm>
                <a:off x="990514" y="1690398"/>
                <a:ext cx="13802446" cy="4658968"/>
              </a:xfrm>
              <a:prstGeom prst="rect">
                <a:avLst/>
              </a:prstGeom>
              <a:blipFill rotWithShape="0">
                <a:blip r:embed="rId3"/>
                <a:stretch>
                  <a:fillRect l="-662"/>
                </a:stretch>
              </a:blipFill>
            </p:spPr>
            <p:txBody>
              <a:bodyPr/>
              <a:lstStyle/>
              <a:p>
                <a:r>
                  <a:rPr lang="de-DE">
                    <a:noFill/>
                  </a:rPr>
                  <a:t> </a:t>
                </a:r>
              </a:p>
            </p:txBody>
          </p:sp>
        </mc:Fallback>
      </mc:AlternateContent>
    </p:spTree>
    <p:extLst>
      <p:ext uri="{BB962C8B-B14F-4D97-AF65-F5344CB8AC3E}">
        <p14:creationId xmlns:p14="http://schemas.microsoft.com/office/powerpoint/2010/main" val="4271471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5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5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25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25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604434" y="1470418"/>
            <a:ext cx="10188387" cy="5251059"/>
          </a:xfrm>
        </p:spPr>
        <p:txBody>
          <a:bodyPr>
            <a:normAutofit/>
          </a:bodyPr>
          <a:lstStyle/>
          <a:p>
            <a:pPr marL="285750" indent="-285750">
              <a:spcBef>
                <a:spcPts val="0"/>
              </a:spcBef>
              <a:spcAft>
                <a:spcPts val="0"/>
              </a:spcAft>
              <a:buFont typeface="Wingdings" panose="05000000000000000000" pitchFamily="2" charset="2"/>
              <a:buChar char="v"/>
            </a:pPr>
            <a:r>
              <a:rPr lang="de-DE" sz="2600" dirty="0" smtClean="0">
                <a:solidFill>
                  <a:schemeClr val="tx1"/>
                </a:solidFill>
              </a:rPr>
              <a:t> Klassische </a:t>
            </a:r>
            <a:r>
              <a:rPr lang="de-DE" sz="2600" dirty="0">
                <a:solidFill>
                  <a:schemeClr val="tx1"/>
                </a:solidFill>
              </a:rPr>
              <a:t>Partikelschwarmoptimierung </a:t>
            </a:r>
            <a:r>
              <a:rPr lang="de-DE" sz="2600" dirty="0" smtClean="0">
                <a:solidFill>
                  <a:schemeClr val="tx1"/>
                </a:solidFill>
              </a:rPr>
              <a:t>(PSO)</a:t>
            </a:r>
            <a:endParaRPr lang="de-DE" sz="2600" dirty="0">
              <a:solidFill>
                <a:schemeClr val="tx1"/>
              </a:solidFill>
            </a:endParaRPr>
          </a:p>
          <a:p>
            <a:pPr marL="285750" indent="-285750">
              <a:spcBef>
                <a:spcPts val="0"/>
              </a:spcBef>
              <a:spcAft>
                <a:spcPts val="0"/>
              </a:spcAft>
              <a:buFont typeface="Wingdings" panose="05000000000000000000" pitchFamily="2" charset="2"/>
              <a:buChar char="v"/>
            </a:pPr>
            <a:r>
              <a:rPr lang="de-DE" sz="2600" dirty="0" smtClean="0">
                <a:solidFill>
                  <a:schemeClr val="tx1"/>
                </a:solidFill>
              </a:rPr>
              <a:t> Diskrete Partikelschwarmoptimierung (DPSO)</a:t>
            </a:r>
          </a:p>
          <a:p>
            <a:pPr marL="285750" indent="-285750">
              <a:spcBef>
                <a:spcPts val="0"/>
              </a:spcBef>
              <a:spcAft>
                <a:spcPts val="0"/>
              </a:spcAft>
              <a:buFont typeface="Wingdings" panose="05000000000000000000" pitchFamily="2" charset="2"/>
              <a:buChar char="v"/>
            </a:pPr>
            <a:r>
              <a:rPr lang="de-DE" sz="2600" dirty="0" smtClean="0">
                <a:solidFill>
                  <a:schemeClr val="tx1"/>
                </a:solidFill>
              </a:rPr>
              <a:t> Kritik</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Long Term </a:t>
            </a:r>
            <a:r>
              <a:rPr lang="de-DE" sz="2400" dirty="0" err="1" smtClean="0">
                <a:solidFill>
                  <a:schemeClr val="tx1"/>
                </a:solidFill>
              </a:rPr>
              <a:t>Discrete</a:t>
            </a:r>
            <a:r>
              <a:rPr lang="de-DE" sz="2400" dirty="0" smtClean="0">
                <a:solidFill>
                  <a:schemeClr val="tx1"/>
                </a:solidFill>
              </a:rPr>
              <a:t> PSO (LTD)</a:t>
            </a:r>
          </a:p>
          <a:p>
            <a:pPr marL="971550" lvl="1" indent="-285750">
              <a:spcBef>
                <a:spcPts val="0"/>
              </a:spcBef>
              <a:spcAft>
                <a:spcPts val="0"/>
              </a:spcAft>
              <a:buFont typeface="Wingdings" panose="05000000000000000000" pitchFamily="2" charset="2"/>
              <a:buChar char="v"/>
            </a:pPr>
            <a:r>
              <a:rPr lang="de-DE" sz="2400" dirty="0">
                <a:solidFill>
                  <a:schemeClr val="tx1"/>
                </a:solidFill>
              </a:rPr>
              <a:t> </a:t>
            </a:r>
            <a:r>
              <a:rPr lang="de-DE" sz="2400" dirty="0" smtClean="0">
                <a:solidFill>
                  <a:schemeClr val="tx1"/>
                </a:solidFill>
              </a:rPr>
              <a:t>Satz</a:t>
            </a:r>
          </a:p>
        </p:txBody>
      </p:sp>
    </p:spTree>
    <p:extLst>
      <p:ext uri="{BB962C8B-B14F-4D97-AF65-F5344CB8AC3E}">
        <p14:creationId xmlns:p14="http://schemas.microsoft.com/office/powerpoint/2010/main" val="1994624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73684" y="3034531"/>
                <a:ext cx="10368075" cy="4707389"/>
              </a:xfrm>
            </p:spPr>
            <p:txBody>
              <a:bodyPr>
                <a:normAutofit/>
              </a:bodyPr>
              <a:lstStyle/>
              <a:p>
                <a14:m>
                  <m:oMath xmlns:m="http://schemas.openxmlformats.org/officeDocument/2006/math">
                    <m:sSubSup>
                      <m:sSubSupPr>
                        <m:ctrlPr>
                          <a:rPr lang="de-DE" sz="2400" i="1" smtClean="0">
                            <a:solidFill>
                              <a:schemeClr val="bg2">
                                <a:lumMod val="25000"/>
                              </a:schemeClr>
                            </a:solidFill>
                            <a:latin typeface="Cambria Math" panose="02040503050406030204" pitchFamily="18" charset="0"/>
                          </a:rPr>
                        </m:ctrlPr>
                      </m:sSubSupPr>
                      <m:e>
                        <m:r>
                          <a:rPr lang="de-DE" sz="2400" i="1">
                            <a:solidFill>
                              <a:schemeClr val="bg2">
                                <a:lumMod val="25000"/>
                              </a:schemeClr>
                            </a:solidFill>
                            <a:latin typeface="Cambria Math" panose="02040503050406030204" pitchFamily="18" charset="0"/>
                          </a:rPr>
                          <m:t>𝑥</m:t>
                        </m:r>
                      </m:e>
                      <m:sub>
                        <m:r>
                          <a:rPr lang="de-DE" sz="2400" i="1">
                            <a:solidFill>
                              <a:schemeClr val="bg2">
                                <a:lumMod val="25000"/>
                              </a:schemeClr>
                            </a:solidFill>
                            <a:latin typeface="Cambria Math" panose="02040503050406030204" pitchFamily="18" charset="0"/>
                          </a:rPr>
                          <m:t>𝑖</m:t>
                        </m:r>
                      </m:sub>
                      <m:sup>
                        <m:r>
                          <a:rPr lang="de-DE" sz="2400" i="1">
                            <a:solidFill>
                              <a:schemeClr val="bg2">
                                <a:lumMod val="25000"/>
                              </a:schemeClr>
                            </a:solidFill>
                            <a:latin typeface="Cambria Math" panose="02040503050406030204" pitchFamily="18" charset="0"/>
                          </a:rPr>
                          <m:t>(</m:t>
                        </m:r>
                        <m:r>
                          <a:rPr lang="de-DE" sz="2400" i="1">
                            <a:solidFill>
                              <a:schemeClr val="bg2">
                                <a:lumMod val="25000"/>
                              </a:schemeClr>
                            </a:solidFill>
                            <a:latin typeface="Cambria Math" panose="02040503050406030204" pitchFamily="18" charset="0"/>
                          </a:rPr>
                          <m:t>𝑡</m:t>
                        </m:r>
                        <m:r>
                          <a:rPr lang="de-DE" sz="2400" b="0" i="1" smtClean="0">
                            <a:solidFill>
                              <a:schemeClr val="bg2">
                                <a:lumMod val="25000"/>
                              </a:schemeClr>
                            </a:solidFill>
                            <a:latin typeface="Cambria Math" panose="02040503050406030204" pitchFamily="18" charset="0"/>
                          </a:rPr>
                          <m:t>+1</m:t>
                        </m:r>
                        <m:r>
                          <a:rPr lang="de-DE" sz="2400" i="1">
                            <a:solidFill>
                              <a:schemeClr val="bg2">
                                <a:lumMod val="25000"/>
                              </a:schemeClr>
                            </a:solidFill>
                            <a:latin typeface="Cambria Math" panose="02040503050406030204" pitchFamily="18" charset="0"/>
                          </a:rPr>
                          <m:t>)</m:t>
                        </m:r>
                      </m:sup>
                    </m:sSubSup>
                  </m:oMath>
                </a14:m>
                <a:r>
                  <a:rPr lang="de-DE" sz="2400" dirty="0" smtClean="0">
                    <a:solidFill>
                      <a:schemeClr val="bg2">
                        <a:lumMod val="25000"/>
                      </a:schemeClr>
                    </a:solidFill>
                  </a:rPr>
                  <a:t> = (1 5 2 4 3 9 7 6 8)</a:t>
                </a:r>
              </a:p>
              <a:p>
                <a14:m>
                  <m:oMath xmlns:m="http://schemas.openxmlformats.org/officeDocument/2006/math">
                    <m:sSubSup>
                      <m:sSubSupPr>
                        <m:ctrlPr>
                          <a:rPr lang="de-DE" sz="2400" i="1" smtClean="0">
                            <a:solidFill>
                              <a:schemeClr val="bg2">
                                <a:lumMod val="25000"/>
                              </a:schemeClr>
                            </a:solidFill>
                            <a:latin typeface="Cambria Math" panose="02040503050406030204" pitchFamily="18" charset="0"/>
                          </a:rPr>
                        </m:ctrlPr>
                      </m:sSubSupPr>
                      <m:e>
                        <m:r>
                          <a:rPr lang="de-DE" sz="2400" i="1">
                            <a:solidFill>
                              <a:schemeClr val="bg2">
                                <a:lumMod val="25000"/>
                              </a:schemeClr>
                            </a:solidFill>
                            <a:latin typeface="Cambria Math" panose="02040503050406030204" pitchFamily="18" charset="0"/>
                          </a:rPr>
                          <m:t>𝑥</m:t>
                        </m:r>
                      </m:e>
                      <m:sub>
                        <m:r>
                          <a:rPr lang="de-DE" sz="2400" i="1">
                            <a:solidFill>
                              <a:schemeClr val="bg2">
                                <a:lumMod val="25000"/>
                              </a:schemeClr>
                            </a:solidFill>
                            <a:latin typeface="Cambria Math" panose="02040503050406030204" pitchFamily="18" charset="0"/>
                          </a:rPr>
                          <m:t>𝑖</m:t>
                        </m:r>
                      </m:sub>
                      <m:sup>
                        <m:r>
                          <a:rPr lang="de-DE" sz="2400" i="1">
                            <a:solidFill>
                              <a:schemeClr val="bg2">
                                <a:lumMod val="25000"/>
                              </a:schemeClr>
                            </a:solidFill>
                            <a:latin typeface="Cambria Math" panose="02040503050406030204" pitchFamily="18" charset="0"/>
                          </a:rPr>
                          <m:t>(</m:t>
                        </m:r>
                        <m:r>
                          <a:rPr lang="de-DE" sz="2400" i="1">
                            <a:solidFill>
                              <a:schemeClr val="bg2">
                                <a:lumMod val="25000"/>
                              </a:schemeClr>
                            </a:solidFill>
                            <a:latin typeface="Cambria Math" panose="02040503050406030204" pitchFamily="18" charset="0"/>
                          </a:rPr>
                          <m:t>𝑡</m:t>
                        </m:r>
                        <m:r>
                          <a:rPr lang="de-DE" sz="2400" i="1">
                            <a:solidFill>
                              <a:schemeClr val="bg2">
                                <a:lumMod val="25000"/>
                              </a:schemeClr>
                            </a:solidFill>
                            <a:latin typeface="Cambria Math" panose="02040503050406030204" pitchFamily="18" charset="0"/>
                          </a:rPr>
                          <m:t>)</m:t>
                        </m:r>
                      </m:sup>
                    </m:sSubSup>
                  </m:oMath>
                </a14:m>
                <a:r>
                  <a:rPr lang="de-DE" sz="2400" dirty="0">
                    <a:solidFill>
                      <a:schemeClr val="bg2">
                        <a:lumMod val="25000"/>
                      </a:schemeClr>
                    </a:solidFill>
                  </a:rPr>
                  <a:t> 	= </a:t>
                </a:r>
                <a:r>
                  <a:rPr lang="de-DE" sz="2400" dirty="0" smtClean="0">
                    <a:solidFill>
                      <a:schemeClr val="bg2">
                        <a:lumMod val="25000"/>
                      </a:schemeClr>
                    </a:solidFill>
                  </a:rPr>
                  <a:t>(</a:t>
                </a:r>
                <a:r>
                  <a:rPr lang="de-DE" sz="2400" dirty="0">
                    <a:solidFill>
                      <a:schemeClr val="bg2">
                        <a:lumMod val="25000"/>
                      </a:schemeClr>
                    </a:solidFill>
                  </a:rPr>
                  <a:t>1 5 2 7 3 9 4 6 8</a:t>
                </a:r>
                <a:r>
                  <a:rPr lang="de-DE" sz="2400" dirty="0" smtClean="0">
                    <a:solidFill>
                      <a:schemeClr val="bg2">
                        <a:lumMod val="25000"/>
                      </a:schemeClr>
                    </a:solidFill>
                  </a:rPr>
                  <a:t>)</a:t>
                </a:r>
              </a:p>
              <a:p>
                <a:r>
                  <a:rPr lang="de-DE" sz="2400" dirty="0" smtClean="0">
                    <a:solidFill>
                      <a:schemeClr val="tx1"/>
                    </a:solidFill>
                  </a:rPr>
                  <a:t>Wahrscheinlichkeit, dass ein Partikel seinen Abstand zu p um mind. 25% reduziert, ist (1 – 0.3125)² </a:t>
                </a:r>
                <a14:m>
                  <m:oMath xmlns:m="http://schemas.openxmlformats.org/officeDocument/2006/math">
                    <m:r>
                      <a:rPr lang="de-DE" sz="2400" i="1" smtClean="0">
                        <a:solidFill>
                          <a:schemeClr val="tx1"/>
                        </a:solidFill>
                        <a:latin typeface="Cambria Math" panose="02040503050406030204" pitchFamily="18" charset="0"/>
                        <a:ea typeface="Cambria Math" panose="02040503050406030204" pitchFamily="18" charset="0"/>
                      </a:rPr>
                      <m:t>≈</m:t>
                    </m:r>
                    <m:r>
                      <a:rPr lang="de-DE" sz="2400" b="0" i="1" smtClean="0">
                        <a:solidFill>
                          <a:schemeClr val="tx1"/>
                        </a:solidFill>
                        <a:latin typeface="Cambria Math" panose="02040503050406030204" pitchFamily="18" charset="0"/>
                        <a:ea typeface="Cambria Math" panose="02040503050406030204" pitchFamily="18" charset="0"/>
                      </a:rPr>
                      <m:t>0.47</m:t>
                    </m:r>
                  </m:oMath>
                </a14:m>
                <a:r>
                  <a:rPr lang="de-DE" sz="2400" dirty="0" smtClean="0">
                    <a:solidFill>
                      <a:schemeClr val="tx1"/>
                    </a:solidFill>
                  </a:rPr>
                  <a:t>.</a:t>
                </a:r>
                <a:endParaRPr lang="de-DE" sz="2400" dirty="0">
                  <a:solidFill>
                    <a:schemeClr val="tx1"/>
                  </a:solidFill>
                </a:endParaRPr>
              </a:p>
              <a:p>
                <a:endParaRPr lang="de-DE" sz="2400" dirty="0">
                  <a:solidFill>
                    <a:schemeClr val="bg2">
                      <a:lumMod val="25000"/>
                    </a:schemeClr>
                  </a:solidFill>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73684" y="3034531"/>
                <a:ext cx="10368075" cy="4707389"/>
              </a:xfrm>
              <a:blipFill rotWithShape="0">
                <a:blip r:embed="rId3"/>
                <a:stretch>
                  <a:fillRect l="-941"/>
                </a:stretch>
              </a:blipFill>
            </p:spPr>
            <p:txBody>
              <a:bodyPr/>
              <a:lstStyle/>
              <a:p>
                <a:r>
                  <a:rPr lang="de-DE">
                    <a:noFill/>
                  </a:rPr>
                  <a:t> </a:t>
                </a:r>
              </a:p>
            </p:txBody>
          </p:sp>
        </mc:Fallback>
      </mc:AlternateContent>
      <p:pic>
        <p:nvPicPr>
          <p:cNvPr id="9" name="Grafik 8"/>
          <p:cNvPicPr>
            <a:picLocks noChangeAspect="1"/>
          </p:cNvPicPr>
          <p:nvPr/>
        </p:nvPicPr>
        <p:blipFill>
          <a:blip r:embed="rId4"/>
          <a:stretch>
            <a:fillRect/>
          </a:stretch>
        </p:blipFill>
        <p:spPr>
          <a:xfrm>
            <a:off x="843819" y="1458942"/>
            <a:ext cx="9610863" cy="1276047"/>
          </a:xfrm>
          <a:prstGeom prst="rect">
            <a:avLst/>
          </a:prstGeom>
        </p:spPr>
      </p:pic>
      <p:sp>
        <p:nvSpPr>
          <p:cNvPr id="10" name="Textfeld 9"/>
          <p:cNvSpPr txBox="1"/>
          <p:nvPr/>
        </p:nvSpPr>
        <p:spPr>
          <a:xfrm>
            <a:off x="5456211" y="3704474"/>
            <a:ext cx="5852160" cy="954107"/>
          </a:xfrm>
          <a:prstGeom prst="rect">
            <a:avLst/>
          </a:prstGeom>
          <a:noFill/>
        </p:spPr>
        <p:txBody>
          <a:bodyPr wrap="square" rtlCol="0">
            <a:spAutoFit/>
          </a:bodyPr>
          <a:lstStyle/>
          <a:p>
            <a:pPr algn="ctr"/>
            <a:r>
              <a:rPr lang="de-DE" sz="2800" dirty="0" smtClean="0"/>
              <a:t>(4 7) ist die einzige effektive Transposition!</a:t>
            </a:r>
            <a:endParaRPr lang="de-DE" sz="2800" dirty="0"/>
          </a:p>
        </p:txBody>
      </p:sp>
      <p:sp>
        <p:nvSpPr>
          <p:cNvPr id="15" name="Geschweifte Klammer rechts 14"/>
          <p:cNvSpPr/>
          <p:nvPr/>
        </p:nvSpPr>
        <p:spPr>
          <a:xfrm>
            <a:off x="5039651" y="3454400"/>
            <a:ext cx="609600" cy="1103637"/>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574890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Verbesserung</a:t>
            </a:r>
            <a:endParaRPr lang="de-DE" dirty="0"/>
          </a:p>
        </p:txBody>
      </p:sp>
      <p:sp>
        <p:nvSpPr>
          <p:cNvPr id="3" name="Inhaltsplatzhalter 2"/>
          <p:cNvSpPr>
            <a:spLocks noGrp="1"/>
          </p:cNvSpPr>
          <p:nvPr>
            <p:ph idx="1"/>
          </p:nvPr>
        </p:nvSpPr>
        <p:spPr>
          <a:xfrm>
            <a:off x="604434" y="1758757"/>
            <a:ext cx="11130279" cy="1019175"/>
          </a:xfrm>
        </p:spPr>
        <p:txBody>
          <a:bodyPr>
            <a:noAutofit/>
          </a:bodyPr>
          <a:lstStyle/>
          <a:p>
            <a:r>
              <a:rPr lang="de-DE" sz="2400" dirty="0" smtClean="0">
                <a:solidFill>
                  <a:schemeClr val="bg2">
                    <a:lumMod val="25000"/>
                  </a:schemeClr>
                </a:solidFill>
              </a:rPr>
              <a:t>Transpositionen als Differenz zwischen Positionen verringert die Konvergenzrate.</a:t>
            </a:r>
            <a:endParaRPr lang="de-DE" sz="2400" dirty="0">
              <a:solidFill>
                <a:schemeClr val="bg2">
                  <a:lumMod val="25000"/>
                </a:schemeClr>
              </a:solidFill>
            </a:endParaRPr>
          </a:p>
        </p:txBody>
      </p:sp>
      <p:sp>
        <p:nvSpPr>
          <p:cNvPr id="5" name="Pfeil nach unten 4"/>
          <p:cNvSpPr/>
          <p:nvPr/>
        </p:nvSpPr>
        <p:spPr>
          <a:xfrm>
            <a:off x="5694637" y="3047999"/>
            <a:ext cx="568960" cy="109728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 name="Textfeld 6"/>
          <p:cNvSpPr txBox="1"/>
          <p:nvPr/>
        </p:nvSpPr>
        <p:spPr>
          <a:xfrm>
            <a:off x="2306233" y="4773655"/>
            <a:ext cx="9428480" cy="523220"/>
          </a:xfrm>
          <a:prstGeom prst="rect">
            <a:avLst/>
          </a:prstGeom>
          <a:noFill/>
        </p:spPr>
        <p:txBody>
          <a:bodyPr wrap="square" rtlCol="0">
            <a:spAutoFit/>
          </a:bodyPr>
          <a:lstStyle/>
          <a:p>
            <a:r>
              <a:rPr lang="de-DE" sz="2800" dirty="0" smtClean="0"/>
              <a:t>Neue Interpretation von Addition und Differenz</a:t>
            </a:r>
            <a:endParaRPr lang="de-DE" sz="2800" dirty="0"/>
          </a:p>
        </p:txBody>
      </p:sp>
    </p:spTree>
    <p:extLst>
      <p:ext uri="{BB962C8B-B14F-4D97-AF65-F5344CB8AC3E}">
        <p14:creationId xmlns:p14="http://schemas.microsoft.com/office/powerpoint/2010/main" val="1156911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2960975" y="3738880"/>
            <a:ext cx="6036282" cy="3119120"/>
          </a:xfrm>
          <a:prstGeom prst="rect">
            <a:avLst/>
          </a:prstGeom>
        </p:spPr>
      </p:pic>
      <p:sp>
        <p:nvSpPr>
          <p:cNvPr id="2" name="Titel 1"/>
          <p:cNvSpPr>
            <a:spLocks noGrp="1"/>
          </p:cNvSpPr>
          <p:nvPr>
            <p:ph type="title"/>
          </p:nvPr>
        </p:nvSpPr>
        <p:spPr/>
        <p:txBody>
          <a:bodyPr/>
          <a:lstStyle/>
          <a:p>
            <a:r>
              <a:rPr lang="de-DE" dirty="0" smtClean="0"/>
              <a:t>Addition</a:t>
            </a:r>
            <a:endParaRPr lang="de-DE" dirty="0"/>
          </a:p>
        </p:txBody>
      </p:sp>
      <p:pic>
        <p:nvPicPr>
          <p:cNvPr id="3" name="Grafik 2"/>
          <p:cNvPicPr>
            <a:picLocks noChangeAspect="1"/>
          </p:cNvPicPr>
          <p:nvPr/>
        </p:nvPicPr>
        <p:blipFill>
          <a:blip r:embed="rId4"/>
          <a:stretch>
            <a:fillRect/>
          </a:stretch>
        </p:blipFill>
        <p:spPr>
          <a:xfrm>
            <a:off x="2701340" y="1544321"/>
            <a:ext cx="6555552" cy="2479040"/>
          </a:xfrm>
          <a:prstGeom prst="rect">
            <a:avLst/>
          </a:prstGeom>
        </p:spPr>
      </p:pic>
    </p:spTree>
    <p:extLst>
      <p:ext uri="{BB962C8B-B14F-4D97-AF65-F5344CB8AC3E}">
        <p14:creationId xmlns:p14="http://schemas.microsoft.com/office/powerpoint/2010/main" val="89153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Differenz</a:t>
            </a:r>
            <a:endParaRPr lang="de-DE" dirty="0"/>
          </a:p>
        </p:txBody>
      </p:sp>
      <p:pic>
        <p:nvPicPr>
          <p:cNvPr id="5" name="Grafik 4"/>
          <p:cNvPicPr>
            <a:picLocks noChangeAspect="1"/>
          </p:cNvPicPr>
          <p:nvPr/>
        </p:nvPicPr>
        <p:blipFill>
          <a:blip r:embed="rId3"/>
          <a:stretch>
            <a:fillRect/>
          </a:stretch>
        </p:blipFill>
        <p:spPr>
          <a:xfrm>
            <a:off x="560653" y="2577052"/>
            <a:ext cx="2571750" cy="3152775"/>
          </a:xfrm>
          <a:prstGeom prst="rect">
            <a:avLst/>
          </a:prstGeom>
        </p:spPr>
      </p:pic>
      <p:pic>
        <p:nvPicPr>
          <p:cNvPr id="6" name="Grafik 5"/>
          <p:cNvPicPr>
            <a:picLocks noChangeAspect="1"/>
          </p:cNvPicPr>
          <p:nvPr/>
        </p:nvPicPr>
        <p:blipFill>
          <a:blip r:embed="rId4"/>
          <a:stretch>
            <a:fillRect/>
          </a:stretch>
        </p:blipFill>
        <p:spPr>
          <a:xfrm>
            <a:off x="3328521" y="4654400"/>
            <a:ext cx="1200150" cy="571500"/>
          </a:xfrm>
          <a:prstGeom prst="rect">
            <a:avLst/>
          </a:prstGeom>
        </p:spPr>
      </p:pic>
      <p:pic>
        <p:nvPicPr>
          <p:cNvPr id="7" name="Grafik 6"/>
          <p:cNvPicPr>
            <a:picLocks noChangeAspect="1"/>
          </p:cNvPicPr>
          <p:nvPr/>
        </p:nvPicPr>
        <p:blipFill>
          <a:blip r:embed="rId5"/>
          <a:stretch>
            <a:fillRect/>
          </a:stretch>
        </p:blipFill>
        <p:spPr>
          <a:xfrm>
            <a:off x="4717054" y="2798834"/>
            <a:ext cx="2524125" cy="2924175"/>
          </a:xfrm>
          <a:prstGeom prst="rect">
            <a:avLst/>
          </a:prstGeom>
        </p:spPr>
      </p:pic>
      <p:pic>
        <p:nvPicPr>
          <p:cNvPr id="8" name="Grafik 7"/>
          <p:cNvPicPr>
            <a:picLocks noChangeAspect="1"/>
          </p:cNvPicPr>
          <p:nvPr/>
        </p:nvPicPr>
        <p:blipFill>
          <a:blip r:embed="rId6"/>
          <a:stretch>
            <a:fillRect/>
          </a:stretch>
        </p:blipFill>
        <p:spPr>
          <a:xfrm>
            <a:off x="7429563" y="4654400"/>
            <a:ext cx="1123950" cy="542925"/>
          </a:xfrm>
          <a:prstGeom prst="rect">
            <a:avLst/>
          </a:prstGeom>
        </p:spPr>
      </p:pic>
      <p:pic>
        <p:nvPicPr>
          <p:cNvPr id="9" name="Grafik 8"/>
          <p:cNvPicPr>
            <a:picLocks noChangeAspect="1"/>
          </p:cNvPicPr>
          <p:nvPr/>
        </p:nvPicPr>
        <p:blipFill>
          <a:blip r:embed="rId7"/>
          <a:stretch>
            <a:fillRect/>
          </a:stretch>
        </p:blipFill>
        <p:spPr>
          <a:xfrm>
            <a:off x="8825830" y="2665484"/>
            <a:ext cx="2476500" cy="3057525"/>
          </a:xfrm>
          <a:prstGeom prst="rect">
            <a:avLst/>
          </a:prstGeom>
        </p:spPr>
      </p:pic>
      <p:pic>
        <p:nvPicPr>
          <p:cNvPr id="10" name="Grafik 9"/>
          <p:cNvPicPr>
            <a:picLocks noChangeAspect="1"/>
          </p:cNvPicPr>
          <p:nvPr/>
        </p:nvPicPr>
        <p:blipFill>
          <a:blip r:embed="rId8"/>
          <a:stretch>
            <a:fillRect/>
          </a:stretch>
        </p:blipFill>
        <p:spPr>
          <a:xfrm>
            <a:off x="1225446" y="1650582"/>
            <a:ext cx="9507342" cy="659346"/>
          </a:xfrm>
          <a:prstGeom prst="rect">
            <a:avLst/>
          </a:prstGeom>
        </p:spPr>
      </p:pic>
    </p:spTree>
    <p:extLst>
      <p:ext uri="{BB962C8B-B14F-4D97-AF65-F5344CB8AC3E}">
        <p14:creationId xmlns:p14="http://schemas.microsoft.com/office/powerpoint/2010/main" val="3996099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Differenz</a:t>
            </a:r>
            <a:endParaRPr lang="de-DE" dirty="0"/>
          </a:p>
        </p:txBody>
      </p:sp>
      <p:sp>
        <p:nvSpPr>
          <p:cNvPr id="5" name="Textfeld 4"/>
          <p:cNvSpPr txBox="1"/>
          <p:nvPr/>
        </p:nvSpPr>
        <p:spPr>
          <a:xfrm>
            <a:off x="3235960" y="3277740"/>
            <a:ext cx="5837020" cy="1815882"/>
          </a:xfrm>
          <a:prstGeom prst="rect">
            <a:avLst/>
          </a:prstGeom>
          <a:noFill/>
        </p:spPr>
        <p:txBody>
          <a:bodyPr wrap="square" rtlCol="0">
            <a:spAutoFit/>
          </a:bodyPr>
          <a:lstStyle/>
          <a:p>
            <a:r>
              <a:rPr lang="de-DE" sz="2800" dirty="0">
                <a:solidFill>
                  <a:schemeClr val="bg2">
                    <a:lumMod val="25000"/>
                  </a:schemeClr>
                </a:solidFill>
              </a:rPr>
              <a:t>a</a:t>
            </a:r>
            <a:r>
              <a:rPr lang="de-DE" sz="2800" dirty="0" smtClean="0">
                <a:solidFill>
                  <a:schemeClr val="bg2">
                    <a:lumMod val="25000"/>
                  </a:schemeClr>
                </a:solidFill>
              </a:rPr>
              <a:t> = (1 2 6 5 3 4) ,  b = (1 2 3 4 5 6)</a:t>
            </a:r>
          </a:p>
          <a:p>
            <a:endParaRPr lang="de-DE" sz="2800" dirty="0">
              <a:solidFill>
                <a:schemeClr val="bg2">
                  <a:lumMod val="25000"/>
                </a:schemeClr>
              </a:solidFill>
            </a:endParaRPr>
          </a:p>
          <a:p>
            <a:endParaRPr lang="de-DE" sz="2800" dirty="0" smtClean="0">
              <a:solidFill>
                <a:schemeClr val="bg2">
                  <a:lumMod val="25000"/>
                </a:schemeClr>
              </a:solidFill>
            </a:endParaRPr>
          </a:p>
          <a:p>
            <a:r>
              <a:rPr lang="de-DE" sz="2800" dirty="0" smtClean="0">
                <a:solidFill>
                  <a:schemeClr val="bg2">
                    <a:lumMod val="25000"/>
                  </a:schemeClr>
                </a:solidFill>
              </a:rPr>
              <a:t>b – a = (</a:t>
            </a:r>
            <a:r>
              <a:rPr lang="de-DE" sz="2800" dirty="0" err="1" smtClean="0">
                <a:solidFill>
                  <a:schemeClr val="bg2">
                    <a:lumMod val="25000"/>
                  </a:schemeClr>
                </a:solidFill>
              </a:rPr>
              <a:t>edgeR</a:t>
            </a:r>
            <a:r>
              <a:rPr lang="de-DE" sz="2800" dirty="0" smtClean="0">
                <a:solidFill>
                  <a:schemeClr val="bg2">
                    <a:lumMod val="25000"/>
                  </a:schemeClr>
                </a:solidFill>
              </a:rPr>
              <a:t>(5, 6), </a:t>
            </a:r>
            <a:r>
              <a:rPr lang="de-DE" sz="2800" dirty="0" err="1" smtClean="0">
                <a:solidFill>
                  <a:schemeClr val="bg2">
                    <a:lumMod val="25000"/>
                  </a:schemeClr>
                </a:solidFill>
              </a:rPr>
              <a:t>edgeR</a:t>
            </a:r>
            <a:r>
              <a:rPr lang="de-DE" sz="2800" dirty="0" smtClean="0">
                <a:solidFill>
                  <a:schemeClr val="bg2">
                    <a:lumMod val="25000"/>
                  </a:schemeClr>
                </a:solidFill>
              </a:rPr>
              <a:t>(3, 6)) </a:t>
            </a:r>
            <a:endParaRPr lang="de-DE" sz="2800" dirty="0">
              <a:solidFill>
                <a:schemeClr val="bg2">
                  <a:lumMod val="25000"/>
                </a:schemeClr>
              </a:solidFill>
            </a:endParaRPr>
          </a:p>
        </p:txBody>
      </p:sp>
      <p:pic>
        <p:nvPicPr>
          <p:cNvPr id="6" name="Grafik 5"/>
          <p:cNvPicPr>
            <a:picLocks noChangeAspect="1"/>
          </p:cNvPicPr>
          <p:nvPr/>
        </p:nvPicPr>
        <p:blipFill>
          <a:blip r:embed="rId3"/>
          <a:stretch>
            <a:fillRect/>
          </a:stretch>
        </p:blipFill>
        <p:spPr>
          <a:xfrm>
            <a:off x="1225446" y="1650582"/>
            <a:ext cx="9507342" cy="659346"/>
          </a:xfrm>
          <a:prstGeom prst="rect">
            <a:avLst/>
          </a:prstGeom>
        </p:spPr>
      </p:pic>
    </p:spTree>
    <p:extLst>
      <p:ext uri="{BB962C8B-B14F-4D97-AF65-F5344CB8AC3E}">
        <p14:creationId xmlns:p14="http://schemas.microsoft.com/office/powerpoint/2010/main" val="1351902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441290" y="1424522"/>
            <a:ext cx="5501737" cy="5144341"/>
          </a:xfrm>
          <a:prstGeom prst="rect">
            <a:avLst/>
          </a:prstGeom>
        </p:spPr>
      </p:pic>
      <p:pic>
        <p:nvPicPr>
          <p:cNvPr id="10" name="Grafik 9"/>
          <p:cNvPicPr>
            <a:picLocks noChangeAspect="1"/>
          </p:cNvPicPr>
          <p:nvPr/>
        </p:nvPicPr>
        <p:blipFill>
          <a:blip r:embed="rId4"/>
          <a:stretch>
            <a:fillRect/>
          </a:stretch>
        </p:blipFill>
        <p:spPr>
          <a:xfrm>
            <a:off x="6395943" y="2992346"/>
            <a:ext cx="5319807" cy="3455241"/>
          </a:xfrm>
          <a:prstGeom prst="rect">
            <a:avLst/>
          </a:prstGeom>
        </p:spPr>
      </p:pic>
      <p:sp>
        <p:nvSpPr>
          <p:cNvPr id="2" name="Titel 1"/>
          <p:cNvSpPr>
            <a:spLocks noGrp="1"/>
          </p:cNvSpPr>
          <p:nvPr>
            <p:ph type="title"/>
          </p:nvPr>
        </p:nvSpPr>
        <p:spPr/>
        <p:txBody>
          <a:bodyPr/>
          <a:lstStyle/>
          <a:p>
            <a:r>
              <a:rPr lang="de-DE" dirty="0" smtClean="0"/>
              <a:t>Experimentelle Ergebnisse</a:t>
            </a:r>
            <a:endParaRPr lang="de-DE" dirty="0"/>
          </a:p>
        </p:txBody>
      </p:sp>
      <p:pic>
        <p:nvPicPr>
          <p:cNvPr id="9" name="Grafik 8"/>
          <p:cNvPicPr>
            <a:picLocks noChangeAspect="1"/>
          </p:cNvPicPr>
          <p:nvPr/>
        </p:nvPicPr>
        <p:blipFill>
          <a:blip r:embed="rId5"/>
          <a:stretch>
            <a:fillRect/>
          </a:stretch>
        </p:blipFill>
        <p:spPr>
          <a:xfrm>
            <a:off x="6395942" y="1530976"/>
            <a:ext cx="5319807" cy="1461370"/>
          </a:xfrm>
          <a:prstGeom prst="rect">
            <a:avLst/>
          </a:prstGeom>
        </p:spPr>
      </p:pic>
      <p:sp>
        <p:nvSpPr>
          <p:cNvPr id="11" name="Rechteck 10"/>
          <p:cNvSpPr/>
          <p:nvPr/>
        </p:nvSpPr>
        <p:spPr>
          <a:xfrm>
            <a:off x="4947519" y="1973049"/>
            <a:ext cx="995508" cy="4595814"/>
          </a:xfrm>
          <a:prstGeom prst="rect">
            <a:avLst/>
          </a:prstGeom>
          <a:solidFill>
            <a:srgbClr val="FF9966">
              <a:alpha val="27059"/>
            </a:srgb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13" name="Rechteck 12"/>
          <p:cNvSpPr/>
          <p:nvPr/>
        </p:nvSpPr>
        <p:spPr>
          <a:xfrm>
            <a:off x="10664287" y="1973049"/>
            <a:ext cx="899063" cy="4474538"/>
          </a:xfrm>
          <a:prstGeom prst="rect">
            <a:avLst/>
          </a:prstGeom>
          <a:solidFill>
            <a:srgbClr val="FF9966">
              <a:alpha val="27059"/>
            </a:srgb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3719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Inhaltsplatzhalter 2"/>
          <p:cNvSpPr>
            <a:spLocks noGrp="1"/>
          </p:cNvSpPr>
          <p:nvPr>
            <p:ph idx="1"/>
          </p:nvPr>
        </p:nvSpPr>
        <p:spPr>
          <a:xfrm>
            <a:off x="604434" y="1673225"/>
            <a:ext cx="11303086" cy="5184775"/>
          </a:xfrm>
        </p:spPr>
        <p:txBody>
          <a:bodyPr>
            <a:normAutofit/>
          </a:bodyPr>
          <a:lstStyle/>
          <a:p>
            <a:pPr marL="285750" indent="-285750">
              <a:buFont typeface="Wingdings" panose="05000000000000000000" pitchFamily="2" charset="2"/>
              <a:buChar char="Ø"/>
            </a:pPr>
            <a:r>
              <a:rPr lang="de-DE" sz="2400" dirty="0" smtClean="0">
                <a:solidFill>
                  <a:schemeClr val="tx1"/>
                </a:solidFill>
              </a:rPr>
              <a:t> Diskrete PSO funktioniert</a:t>
            </a:r>
          </a:p>
          <a:p>
            <a:pPr marL="285750" indent="-285750">
              <a:buFont typeface="Wingdings" panose="05000000000000000000" pitchFamily="2" charset="2"/>
              <a:buChar char="Ø"/>
            </a:pPr>
            <a:r>
              <a:rPr lang="de-DE" sz="2400" dirty="0">
                <a:solidFill>
                  <a:schemeClr val="tx1"/>
                </a:solidFill>
              </a:rPr>
              <a:t> </a:t>
            </a:r>
            <a:r>
              <a:rPr lang="de-DE" sz="2400" dirty="0" smtClean="0">
                <a:solidFill>
                  <a:schemeClr val="tx1"/>
                </a:solidFill>
              </a:rPr>
              <a:t>Konvergenzverhalten kontraintuitiv, falls lokaler und globaler Attraktor zusammenfallen</a:t>
            </a:r>
          </a:p>
          <a:p>
            <a:pPr marL="285750" indent="-285750">
              <a:buFont typeface="Wingdings" panose="05000000000000000000" pitchFamily="2" charset="2"/>
              <a:buChar char="Ø"/>
            </a:pPr>
            <a:r>
              <a:rPr lang="de-DE" sz="2400" dirty="0">
                <a:solidFill>
                  <a:schemeClr val="tx1"/>
                </a:solidFill>
              </a:rPr>
              <a:t> </a:t>
            </a:r>
            <a:r>
              <a:rPr lang="de-DE" sz="2400" dirty="0" smtClean="0">
                <a:solidFill>
                  <a:schemeClr val="tx1"/>
                </a:solidFill>
              </a:rPr>
              <a:t>DPSO mit </a:t>
            </a:r>
            <a:r>
              <a:rPr lang="de-DE" sz="2400" dirty="0" err="1" smtClean="0">
                <a:solidFill>
                  <a:schemeClr val="tx1"/>
                </a:solidFill>
              </a:rPr>
              <a:t>schwerpunktsbasierter</a:t>
            </a:r>
            <a:r>
              <a:rPr lang="de-DE" sz="2400" dirty="0" smtClean="0">
                <a:solidFill>
                  <a:schemeClr val="tx1"/>
                </a:solidFill>
              </a:rPr>
              <a:t> Bewegung und Kantenvertauschungen umgeht dieses Problem</a:t>
            </a:r>
          </a:p>
          <a:p>
            <a:pPr marL="285750" indent="-285750">
              <a:buFont typeface="Wingdings" panose="05000000000000000000" pitchFamily="2" charset="2"/>
              <a:buChar char="Ø"/>
            </a:pPr>
            <a:r>
              <a:rPr lang="de-DE" sz="2400" dirty="0">
                <a:solidFill>
                  <a:schemeClr val="tx1"/>
                </a:solidFill>
              </a:rPr>
              <a:t> </a:t>
            </a:r>
            <a:r>
              <a:rPr lang="de-DE" sz="2400" dirty="0" smtClean="0">
                <a:solidFill>
                  <a:schemeClr val="tx1"/>
                </a:solidFill>
              </a:rPr>
              <a:t>DPSO ist nicht so mächtig wie spezifische Algorithmen, kann jedoch leicht für diskrete Probleme modifiziert werden</a:t>
            </a:r>
          </a:p>
          <a:p>
            <a:pPr marL="285750" indent="-285750">
              <a:buFont typeface="Wingdings" panose="05000000000000000000" pitchFamily="2" charset="2"/>
              <a:buChar char="Ø"/>
            </a:pPr>
            <a:endParaRPr lang="de-DE" sz="2400" dirty="0" smtClean="0">
              <a:solidFill>
                <a:schemeClr val="tx1"/>
              </a:solidFill>
            </a:endParaRPr>
          </a:p>
          <a:p>
            <a:pPr marL="285750" indent="-285750">
              <a:buFont typeface="Wingdings" panose="05000000000000000000" pitchFamily="2" charset="2"/>
              <a:buChar char="Ø"/>
            </a:pPr>
            <a:endParaRPr lang="de-DE" sz="2400" dirty="0">
              <a:solidFill>
                <a:schemeClr val="tx1"/>
              </a:solidFill>
            </a:endParaRPr>
          </a:p>
        </p:txBody>
      </p:sp>
    </p:spTree>
    <p:extLst>
      <p:ext uri="{BB962C8B-B14F-4D97-AF65-F5344CB8AC3E}">
        <p14:creationId xmlns:p14="http://schemas.microsoft.com/office/powerpoint/2010/main" val="3882379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t>
            </a:r>
            <a:endParaRPr lang="de-DE" dirty="0"/>
          </a:p>
        </p:txBody>
      </p:sp>
      <p:sp>
        <p:nvSpPr>
          <p:cNvPr id="3" name="Inhaltsplatzhalter 2"/>
          <p:cNvSpPr>
            <a:spLocks noGrp="1"/>
          </p:cNvSpPr>
          <p:nvPr>
            <p:ph idx="1"/>
          </p:nvPr>
        </p:nvSpPr>
        <p:spPr>
          <a:xfrm>
            <a:off x="604434" y="1861484"/>
            <a:ext cx="11013141" cy="4351338"/>
          </a:xfrm>
        </p:spPr>
        <p:txBody>
          <a:bodyPr>
            <a:noAutofit/>
          </a:bodyPr>
          <a:lstStyle/>
          <a:p>
            <a:pPr marL="285750" indent="-285750">
              <a:buFont typeface="Arial" panose="020B0604020202020204" pitchFamily="34" charset="0"/>
              <a:buChar char="•"/>
            </a:pPr>
            <a:r>
              <a:rPr lang="de-DE" sz="2000" dirty="0">
                <a:solidFill>
                  <a:schemeClr val="tx1"/>
                </a:solidFill>
              </a:rPr>
              <a:t>M. </a:t>
            </a:r>
            <a:r>
              <a:rPr lang="de-DE" sz="2000" dirty="0" err="1">
                <a:solidFill>
                  <a:schemeClr val="tx1"/>
                </a:solidFill>
              </a:rPr>
              <a:t>Clerc</a:t>
            </a:r>
            <a:r>
              <a:rPr lang="de-DE" sz="2000" dirty="0">
                <a:solidFill>
                  <a:schemeClr val="tx1"/>
                </a:solidFill>
              </a:rPr>
              <a:t>:</a:t>
            </a:r>
            <a:br>
              <a:rPr lang="de-DE" sz="2000" dirty="0">
                <a:solidFill>
                  <a:schemeClr val="tx1"/>
                </a:solidFill>
              </a:rPr>
            </a:br>
            <a:r>
              <a:rPr lang="de-DE" sz="2000" i="1" dirty="0" smtClean="0">
                <a:solidFill>
                  <a:schemeClr val="tx1"/>
                </a:solidFill>
              </a:rPr>
              <a:t>Discrete </a:t>
            </a:r>
            <a:r>
              <a:rPr lang="de-DE" sz="2000" i="1" dirty="0" err="1">
                <a:solidFill>
                  <a:schemeClr val="tx1"/>
                </a:solidFill>
              </a:rPr>
              <a:t>Particle</a:t>
            </a:r>
            <a:r>
              <a:rPr lang="de-DE" sz="2000" i="1" dirty="0">
                <a:solidFill>
                  <a:schemeClr val="tx1"/>
                </a:solidFill>
              </a:rPr>
              <a:t> </a:t>
            </a:r>
            <a:r>
              <a:rPr lang="de-DE" sz="2000" i="1" dirty="0" err="1">
                <a:solidFill>
                  <a:schemeClr val="tx1"/>
                </a:solidFill>
              </a:rPr>
              <a:t>Swarm</a:t>
            </a:r>
            <a:r>
              <a:rPr lang="de-DE" sz="2000" i="1" dirty="0">
                <a:solidFill>
                  <a:schemeClr val="tx1"/>
                </a:solidFill>
              </a:rPr>
              <a:t> </a:t>
            </a:r>
            <a:r>
              <a:rPr lang="de-DE" sz="2000" i="1" dirty="0" err="1">
                <a:solidFill>
                  <a:schemeClr val="tx1"/>
                </a:solidFill>
              </a:rPr>
              <a:t>Optimization</a:t>
            </a:r>
            <a:r>
              <a:rPr lang="de-DE" sz="2000" i="1" dirty="0">
                <a:solidFill>
                  <a:schemeClr val="tx1"/>
                </a:solidFill>
              </a:rPr>
              <a:t>, </a:t>
            </a:r>
            <a:r>
              <a:rPr lang="de-DE" sz="2000" i="1" dirty="0" err="1">
                <a:solidFill>
                  <a:schemeClr val="tx1"/>
                </a:solidFill>
              </a:rPr>
              <a:t>illustrated</a:t>
            </a:r>
            <a:r>
              <a:rPr lang="de-DE" sz="2000" i="1" dirty="0">
                <a:solidFill>
                  <a:schemeClr val="tx1"/>
                </a:solidFill>
              </a:rPr>
              <a:t> </a:t>
            </a:r>
            <a:r>
              <a:rPr lang="de-DE" sz="2000" i="1" dirty="0" err="1">
                <a:solidFill>
                  <a:schemeClr val="tx1"/>
                </a:solidFill>
              </a:rPr>
              <a:t>by</a:t>
            </a:r>
            <a:r>
              <a:rPr lang="de-DE" sz="2000" i="1" dirty="0">
                <a:solidFill>
                  <a:schemeClr val="tx1"/>
                </a:solidFill>
              </a:rPr>
              <a:t> </a:t>
            </a:r>
            <a:r>
              <a:rPr lang="de-DE" sz="2000" i="1" dirty="0" err="1">
                <a:solidFill>
                  <a:schemeClr val="tx1"/>
                </a:solidFill>
              </a:rPr>
              <a:t>the</a:t>
            </a:r>
            <a:r>
              <a:rPr lang="de-DE" sz="2000" i="1" dirty="0">
                <a:solidFill>
                  <a:schemeClr val="tx1"/>
                </a:solidFill>
              </a:rPr>
              <a:t> Traveling Salesman </a:t>
            </a:r>
            <a:r>
              <a:rPr lang="de-DE" sz="2000" i="1" dirty="0" smtClean="0">
                <a:solidFill>
                  <a:schemeClr val="tx1"/>
                </a:solidFill>
              </a:rPr>
              <a:t>Problem,</a:t>
            </a:r>
            <a:r>
              <a:rPr lang="de-DE" sz="2000" dirty="0">
                <a:solidFill>
                  <a:schemeClr val="tx1"/>
                </a:solidFill>
              </a:rPr>
              <a:t/>
            </a:r>
            <a:br>
              <a:rPr lang="de-DE" sz="2000" dirty="0">
                <a:solidFill>
                  <a:schemeClr val="tx1"/>
                </a:solidFill>
              </a:rPr>
            </a:br>
            <a:r>
              <a:rPr lang="de-DE" sz="2000" dirty="0">
                <a:solidFill>
                  <a:schemeClr val="tx1"/>
                </a:solidFill>
              </a:rPr>
              <a:t>2000. </a:t>
            </a:r>
            <a:endParaRPr lang="de-DE" sz="2000" dirty="0" smtClean="0">
              <a:solidFill>
                <a:schemeClr val="tx1"/>
              </a:solidFill>
            </a:endParaRPr>
          </a:p>
          <a:p>
            <a:pPr marL="285750" indent="-285750">
              <a:buFont typeface="Arial" panose="020B0604020202020204" pitchFamily="34" charset="0"/>
              <a:buChar char="•"/>
            </a:pPr>
            <a:r>
              <a:rPr lang="de-DE" sz="2000" dirty="0" smtClean="0">
                <a:solidFill>
                  <a:schemeClr val="tx1"/>
                </a:solidFill>
              </a:rPr>
              <a:t>M</a:t>
            </a:r>
            <a:r>
              <a:rPr lang="de-DE" sz="2000" dirty="0">
                <a:solidFill>
                  <a:schemeClr val="tx1"/>
                </a:solidFill>
              </a:rPr>
              <a:t>. Hoffmann, M. Mühlenthaler, S. </a:t>
            </a:r>
            <a:r>
              <a:rPr lang="de-DE" sz="2000" dirty="0" err="1">
                <a:solidFill>
                  <a:schemeClr val="tx1"/>
                </a:solidFill>
              </a:rPr>
              <a:t>Helwig</a:t>
            </a:r>
            <a:r>
              <a:rPr lang="de-DE" sz="2000" dirty="0">
                <a:solidFill>
                  <a:schemeClr val="tx1"/>
                </a:solidFill>
              </a:rPr>
              <a:t>, R. </a:t>
            </a:r>
            <a:r>
              <a:rPr lang="de-DE" sz="2000" dirty="0" err="1">
                <a:solidFill>
                  <a:schemeClr val="tx1"/>
                </a:solidFill>
              </a:rPr>
              <a:t>Wanka</a:t>
            </a:r>
            <a:r>
              <a:rPr lang="de-DE" sz="2000" dirty="0">
                <a:solidFill>
                  <a:schemeClr val="tx1"/>
                </a:solidFill>
              </a:rPr>
              <a:t>:</a:t>
            </a:r>
            <a:br>
              <a:rPr lang="de-DE" sz="2000" dirty="0">
                <a:solidFill>
                  <a:schemeClr val="tx1"/>
                </a:solidFill>
              </a:rPr>
            </a:br>
            <a:r>
              <a:rPr lang="de-DE" sz="2000" i="1" dirty="0">
                <a:solidFill>
                  <a:schemeClr val="tx1"/>
                </a:solidFill>
              </a:rPr>
              <a:t>Discrete </a:t>
            </a:r>
            <a:r>
              <a:rPr lang="de-DE" sz="2000" i="1" dirty="0" err="1">
                <a:solidFill>
                  <a:schemeClr val="tx1"/>
                </a:solidFill>
              </a:rPr>
              <a:t>Particle</a:t>
            </a:r>
            <a:r>
              <a:rPr lang="de-DE" sz="2000" i="1" dirty="0">
                <a:solidFill>
                  <a:schemeClr val="tx1"/>
                </a:solidFill>
              </a:rPr>
              <a:t> </a:t>
            </a:r>
            <a:r>
              <a:rPr lang="de-DE" sz="2000" i="1" dirty="0" err="1">
                <a:solidFill>
                  <a:schemeClr val="tx1"/>
                </a:solidFill>
              </a:rPr>
              <a:t>Swarm</a:t>
            </a:r>
            <a:r>
              <a:rPr lang="de-DE" sz="2000" i="1" dirty="0">
                <a:solidFill>
                  <a:schemeClr val="tx1"/>
                </a:solidFill>
              </a:rPr>
              <a:t> </a:t>
            </a:r>
            <a:r>
              <a:rPr lang="de-DE" sz="2000" i="1" dirty="0" err="1">
                <a:solidFill>
                  <a:schemeClr val="tx1"/>
                </a:solidFill>
              </a:rPr>
              <a:t>Optimization</a:t>
            </a:r>
            <a:r>
              <a:rPr lang="de-DE" sz="2000" i="1" dirty="0">
                <a:solidFill>
                  <a:schemeClr val="tx1"/>
                </a:solidFill>
              </a:rPr>
              <a:t> </a:t>
            </a:r>
            <a:r>
              <a:rPr lang="de-DE" sz="2000" i="1" dirty="0" err="1">
                <a:solidFill>
                  <a:schemeClr val="tx1"/>
                </a:solidFill>
              </a:rPr>
              <a:t>for</a:t>
            </a:r>
            <a:r>
              <a:rPr lang="de-DE" sz="2000" i="1" dirty="0">
                <a:solidFill>
                  <a:schemeClr val="tx1"/>
                </a:solidFill>
              </a:rPr>
              <a:t> TSP: </a:t>
            </a:r>
            <a:r>
              <a:rPr lang="de-DE" sz="2000" i="1" dirty="0" err="1">
                <a:solidFill>
                  <a:schemeClr val="tx1"/>
                </a:solidFill>
              </a:rPr>
              <a:t>Theoretical</a:t>
            </a:r>
            <a:r>
              <a:rPr lang="de-DE" sz="2000" i="1" dirty="0">
                <a:solidFill>
                  <a:schemeClr val="tx1"/>
                </a:solidFill>
              </a:rPr>
              <a:t> </a:t>
            </a:r>
            <a:r>
              <a:rPr lang="de-DE" sz="2000" i="1" dirty="0" err="1">
                <a:solidFill>
                  <a:schemeClr val="tx1"/>
                </a:solidFill>
              </a:rPr>
              <a:t>Results</a:t>
            </a:r>
            <a:r>
              <a:rPr lang="de-DE" sz="2000" i="1" dirty="0">
                <a:solidFill>
                  <a:schemeClr val="tx1"/>
                </a:solidFill>
              </a:rPr>
              <a:t> </a:t>
            </a:r>
            <a:r>
              <a:rPr lang="de-DE" sz="2000" i="1" dirty="0" err="1">
                <a:solidFill>
                  <a:schemeClr val="tx1"/>
                </a:solidFill>
              </a:rPr>
              <a:t>and</a:t>
            </a:r>
            <a:r>
              <a:rPr lang="de-DE" sz="2000" i="1" dirty="0">
                <a:solidFill>
                  <a:schemeClr val="tx1"/>
                </a:solidFill>
              </a:rPr>
              <a:t> Experimental Evaluations.</a:t>
            </a:r>
            <a:r>
              <a:rPr lang="de-DE" sz="2000" dirty="0">
                <a:solidFill>
                  <a:schemeClr val="tx1"/>
                </a:solidFill>
              </a:rPr>
              <a:t/>
            </a:r>
            <a:br>
              <a:rPr lang="de-DE" sz="2000" dirty="0">
                <a:solidFill>
                  <a:schemeClr val="tx1"/>
                </a:solidFill>
              </a:rPr>
            </a:br>
            <a:r>
              <a:rPr lang="de-DE" sz="2000" dirty="0">
                <a:solidFill>
                  <a:schemeClr val="tx1"/>
                </a:solidFill>
              </a:rPr>
              <a:t>in: </a:t>
            </a:r>
            <a:r>
              <a:rPr lang="de-DE" sz="2000" i="1" dirty="0" err="1">
                <a:solidFill>
                  <a:schemeClr val="tx1"/>
                </a:solidFill>
              </a:rPr>
              <a:t>Proc</a:t>
            </a:r>
            <a:r>
              <a:rPr lang="de-DE" sz="2000" i="1" dirty="0">
                <a:solidFill>
                  <a:schemeClr val="tx1"/>
                </a:solidFill>
              </a:rPr>
              <a:t>. International Conference on Adaptive </a:t>
            </a:r>
            <a:r>
              <a:rPr lang="de-DE" sz="2000" i="1" dirty="0" err="1">
                <a:solidFill>
                  <a:schemeClr val="tx1"/>
                </a:solidFill>
              </a:rPr>
              <a:t>and</a:t>
            </a:r>
            <a:r>
              <a:rPr lang="de-DE" sz="2000" i="1" dirty="0">
                <a:solidFill>
                  <a:schemeClr val="tx1"/>
                </a:solidFill>
              </a:rPr>
              <a:t> Intelligent Systems (ICAIS)</a:t>
            </a:r>
            <a:r>
              <a:rPr lang="de-DE" sz="2000" dirty="0">
                <a:solidFill>
                  <a:schemeClr val="tx1"/>
                </a:solidFill>
              </a:rPr>
              <a:t>, pp. 416-427, 2011. </a:t>
            </a:r>
          </a:p>
        </p:txBody>
      </p:sp>
    </p:spTree>
    <p:extLst>
      <p:ext uri="{BB962C8B-B14F-4D97-AF65-F5344CB8AC3E}">
        <p14:creationId xmlns:p14="http://schemas.microsoft.com/office/powerpoint/2010/main" val="2115885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76468" y="1009071"/>
            <a:ext cx="11604812" cy="2387600"/>
          </a:xfrm>
        </p:spPr>
        <p:txBody>
          <a:bodyPr>
            <a:normAutofit/>
          </a:bodyPr>
          <a:lstStyle/>
          <a:p>
            <a:r>
              <a:rPr lang="de-DE" sz="4800" dirty="0" smtClean="0"/>
              <a:t>Vielen Dank für Eure Aufmerksamkeit!</a:t>
            </a:r>
            <a:endParaRPr lang="de-DE" sz="4800" dirty="0"/>
          </a:p>
        </p:txBody>
      </p:sp>
    </p:spTree>
    <p:extLst>
      <p:ext uri="{BB962C8B-B14F-4D97-AF65-F5344CB8AC3E}">
        <p14:creationId xmlns:p14="http://schemas.microsoft.com/office/powerpoint/2010/main" val="1707787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604434" y="1470418"/>
            <a:ext cx="10188387" cy="5251059"/>
          </a:xfrm>
        </p:spPr>
        <p:txBody>
          <a:bodyPr>
            <a:normAutofit/>
          </a:bodyPr>
          <a:lstStyle/>
          <a:p>
            <a:pPr marL="285750" indent="-285750">
              <a:spcBef>
                <a:spcPts val="0"/>
              </a:spcBef>
              <a:spcAft>
                <a:spcPts val="0"/>
              </a:spcAft>
              <a:buFont typeface="Wingdings" panose="05000000000000000000" pitchFamily="2" charset="2"/>
              <a:buChar char="v"/>
            </a:pPr>
            <a:r>
              <a:rPr lang="de-DE" sz="2600" dirty="0" smtClean="0">
                <a:solidFill>
                  <a:schemeClr val="tx1"/>
                </a:solidFill>
              </a:rPr>
              <a:t> Klassische </a:t>
            </a:r>
            <a:r>
              <a:rPr lang="de-DE" sz="2600" dirty="0">
                <a:solidFill>
                  <a:schemeClr val="tx1"/>
                </a:solidFill>
              </a:rPr>
              <a:t>Partikelschwarmoptimierung </a:t>
            </a:r>
            <a:r>
              <a:rPr lang="de-DE" sz="2600" dirty="0" smtClean="0">
                <a:solidFill>
                  <a:schemeClr val="tx1"/>
                </a:solidFill>
              </a:rPr>
              <a:t>(PSO)</a:t>
            </a:r>
            <a:endParaRPr lang="de-DE" sz="2600" dirty="0">
              <a:solidFill>
                <a:schemeClr val="tx1"/>
              </a:solidFill>
            </a:endParaRPr>
          </a:p>
          <a:p>
            <a:pPr marL="285750" indent="-285750">
              <a:spcBef>
                <a:spcPts val="0"/>
              </a:spcBef>
              <a:spcAft>
                <a:spcPts val="0"/>
              </a:spcAft>
              <a:buFont typeface="Wingdings" panose="05000000000000000000" pitchFamily="2" charset="2"/>
              <a:buChar char="v"/>
            </a:pPr>
            <a:r>
              <a:rPr lang="de-DE" sz="2600" dirty="0" smtClean="0">
                <a:solidFill>
                  <a:schemeClr val="tx1"/>
                </a:solidFill>
              </a:rPr>
              <a:t> Diskrete Partikelschwarmoptimierung (DPSO)</a:t>
            </a:r>
          </a:p>
          <a:p>
            <a:pPr marL="285750" indent="-285750">
              <a:spcBef>
                <a:spcPts val="0"/>
              </a:spcBef>
              <a:spcAft>
                <a:spcPts val="0"/>
              </a:spcAft>
              <a:buFont typeface="Wingdings" panose="05000000000000000000" pitchFamily="2" charset="2"/>
              <a:buChar char="v"/>
            </a:pPr>
            <a:r>
              <a:rPr lang="de-DE" sz="2600" dirty="0" smtClean="0">
                <a:solidFill>
                  <a:schemeClr val="tx1"/>
                </a:solidFill>
              </a:rPr>
              <a:t> Kritik</a:t>
            </a:r>
          </a:p>
          <a:p>
            <a:pPr marL="285750" indent="-285750">
              <a:spcBef>
                <a:spcPts val="0"/>
              </a:spcBef>
              <a:spcAft>
                <a:spcPts val="0"/>
              </a:spcAft>
              <a:buFont typeface="Wingdings" panose="05000000000000000000" pitchFamily="2" charset="2"/>
              <a:buChar char="v"/>
            </a:pPr>
            <a:r>
              <a:rPr lang="de-DE" sz="2600" dirty="0" smtClean="0">
                <a:solidFill>
                  <a:schemeClr val="tx1"/>
                </a:solidFill>
              </a:rPr>
              <a:t> Verbesserung</a:t>
            </a:r>
            <a:endParaRPr lang="de-DE" sz="2600" dirty="0">
              <a:solidFill>
                <a:schemeClr val="tx1"/>
              </a:solidFill>
            </a:endParaRP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Addition</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a:t>
            </a:r>
            <a:r>
              <a:rPr lang="de-DE" sz="2400" dirty="0">
                <a:solidFill>
                  <a:schemeClr val="tx1"/>
                </a:solidFill>
              </a:rPr>
              <a:t>Differenz</a:t>
            </a:r>
          </a:p>
          <a:p>
            <a:pPr marL="971550" lvl="1" indent="-285750">
              <a:spcBef>
                <a:spcPts val="0"/>
              </a:spcBef>
              <a:spcAft>
                <a:spcPts val="0"/>
              </a:spcAft>
              <a:buFont typeface="Wingdings" panose="05000000000000000000" pitchFamily="2" charset="2"/>
              <a:buChar char="v"/>
            </a:pPr>
            <a:r>
              <a:rPr lang="de-DE" sz="2400" dirty="0" smtClean="0">
                <a:solidFill>
                  <a:schemeClr val="tx1"/>
                </a:solidFill>
              </a:rPr>
              <a:t> </a:t>
            </a:r>
            <a:r>
              <a:rPr lang="de-DE" sz="2400" dirty="0">
                <a:solidFill>
                  <a:schemeClr val="tx1"/>
                </a:solidFill>
              </a:rPr>
              <a:t>Experimentelle Ergebnisse</a:t>
            </a:r>
            <a:endParaRPr lang="de-DE" sz="2400" dirty="0" smtClean="0">
              <a:solidFill>
                <a:schemeClr val="tx1"/>
              </a:solidFill>
            </a:endParaRPr>
          </a:p>
        </p:txBody>
      </p:sp>
    </p:spTree>
    <p:extLst>
      <p:ext uri="{BB962C8B-B14F-4D97-AF65-F5344CB8AC3E}">
        <p14:creationId xmlns:p14="http://schemas.microsoft.com/office/powerpoint/2010/main" val="214101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604434" y="1470418"/>
            <a:ext cx="10188387" cy="5251059"/>
          </a:xfrm>
        </p:spPr>
        <p:txBody>
          <a:bodyPr>
            <a:normAutofit/>
          </a:bodyPr>
          <a:lstStyle/>
          <a:p>
            <a:pPr marL="285750" indent="-285750">
              <a:spcBef>
                <a:spcPts val="0"/>
              </a:spcBef>
              <a:spcAft>
                <a:spcPts val="0"/>
              </a:spcAft>
              <a:buFont typeface="Wingdings" panose="05000000000000000000" pitchFamily="2" charset="2"/>
              <a:buChar char="v"/>
            </a:pPr>
            <a:r>
              <a:rPr lang="de-DE" sz="2600" dirty="0" smtClean="0">
                <a:solidFill>
                  <a:schemeClr val="tx1"/>
                </a:solidFill>
              </a:rPr>
              <a:t> Klassische </a:t>
            </a:r>
            <a:r>
              <a:rPr lang="de-DE" sz="2600" dirty="0">
                <a:solidFill>
                  <a:schemeClr val="tx1"/>
                </a:solidFill>
              </a:rPr>
              <a:t>Partikelschwarmoptimierung </a:t>
            </a:r>
            <a:r>
              <a:rPr lang="de-DE" sz="2600" dirty="0" smtClean="0">
                <a:solidFill>
                  <a:schemeClr val="tx1"/>
                </a:solidFill>
              </a:rPr>
              <a:t>(PSO)</a:t>
            </a:r>
            <a:endParaRPr lang="de-DE" sz="2600" dirty="0">
              <a:solidFill>
                <a:schemeClr val="tx1"/>
              </a:solidFill>
            </a:endParaRPr>
          </a:p>
          <a:p>
            <a:pPr marL="285750" indent="-285750">
              <a:spcBef>
                <a:spcPts val="0"/>
              </a:spcBef>
              <a:spcAft>
                <a:spcPts val="0"/>
              </a:spcAft>
              <a:buFont typeface="Wingdings" panose="05000000000000000000" pitchFamily="2" charset="2"/>
              <a:buChar char="v"/>
            </a:pPr>
            <a:r>
              <a:rPr lang="de-DE" sz="2600" dirty="0" smtClean="0">
                <a:solidFill>
                  <a:schemeClr val="tx1"/>
                </a:solidFill>
              </a:rPr>
              <a:t> Diskrete Partikelschwarmoptimierung (DPSO)</a:t>
            </a:r>
          </a:p>
          <a:p>
            <a:pPr marL="285750" indent="-285750">
              <a:spcBef>
                <a:spcPts val="0"/>
              </a:spcBef>
              <a:spcAft>
                <a:spcPts val="0"/>
              </a:spcAft>
              <a:buFont typeface="Wingdings" panose="05000000000000000000" pitchFamily="2" charset="2"/>
              <a:buChar char="v"/>
            </a:pPr>
            <a:r>
              <a:rPr lang="de-DE" sz="2600" dirty="0" smtClean="0">
                <a:solidFill>
                  <a:schemeClr val="tx1"/>
                </a:solidFill>
              </a:rPr>
              <a:t> Kritik</a:t>
            </a:r>
          </a:p>
          <a:p>
            <a:pPr marL="285750" indent="-285750">
              <a:spcBef>
                <a:spcPts val="0"/>
              </a:spcBef>
              <a:spcAft>
                <a:spcPts val="0"/>
              </a:spcAft>
              <a:buFont typeface="Wingdings" panose="05000000000000000000" pitchFamily="2" charset="2"/>
              <a:buChar char="v"/>
            </a:pPr>
            <a:r>
              <a:rPr lang="de-DE" sz="2600" dirty="0">
                <a:solidFill>
                  <a:schemeClr val="tx1"/>
                </a:solidFill>
              </a:rPr>
              <a:t> </a:t>
            </a:r>
            <a:r>
              <a:rPr lang="de-DE" sz="2600" dirty="0" smtClean="0">
                <a:solidFill>
                  <a:schemeClr val="tx1"/>
                </a:solidFill>
              </a:rPr>
              <a:t>Verbesserung</a:t>
            </a:r>
          </a:p>
          <a:p>
            <a:pPr marL="285750" indent="-285750">
              <a:spcBef>
                <a:spcPts val="0"/>
              </a:spcBef>
              <a:spcAft>
                <a:spcPts val="0"/>
              </a:spcAft>
              <a:buFont typeface="Wingdings" panose="05000000000000000000" pitchFamily="2" charset="2"/>
              <a:buChar char="v"/>
            </a:pPr>
            <a:r>
              <a:rPr lang="de-DE" sz="2600" dirty="0">
                <a:solidFill>
                  <a:schemeClr val="tx1"/>
                </a:solidFill>
              </a:rPr>
              <a:t> </a:t>
            </a:r>
            <a:r>
              <a:rPr lang="de-DE" sz="2600" dirty="0" smtClean="0">
                <a:solidFill>
                  <a:schemeClr val="tx1"/>
                </a:solidFill>
              </a:rPr>
              <a:t>Fazit</a:t>
            </a:r>
            <a:endParaRPr lang="de-DE" sz="2400" dirty="0" smtClean="0">
              <a:solidFill>
                <a:schemeClr val="tx1"/>
              </a:solidFill>
            </a:endParaRPr>
          </a:p>
        </p:txBody>
      </p:sp>
    </p:spTree>
    <p:extLst>
      <p:ext uri="{BB962C8B-B14F-4D97-AF65-F5344CB8AC3E}">
        <p14:creationId xmlns:p14="http://schemas.microsoft.com/office/powerpoint/2010/main" val="1081113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Klassische Partikelschwarmoptimierung (PSO)</a:t>
            </a:r>
            <a:endParaRPr lang="de-DE" dirty="0"/>
          </a:p>
        </p:txBody>
      </p:sp>
      <p:sp>
        <p:nvSpPr>
          <p:cNvPr id="3" name="Inhaltsplatzhalter 2"/>
          <p:cNvSpPr>
            <a:spLocks noGrp="1"/>
          </p:cNvSpPr>
          <p:nvPr>
            <p:ph idx="1"/>
          </p:nvPr>
        </p:nvSpPr>
        <p:spPr>
          <a:xfrm>
            <a:off x="604434" y="1606940"/>
            <a:ext cx="7714813" cy="5114537"/>
          </a:xfrm>
        </p:spPr>
        <p:txBody>
          <a:bodyPr>
            <a:normAutofit fontScale="92500" lnSpcReduction="20000"/>
          </a:bodyPr>
          <a:lstStyle/>
          <a:p>
            <a:pPr marL="285750" indent="-285750">
              <a:buFont typeface="Wingdings" panose="05000000000000000000" pitchFamily="2" charset="2"/>
              <a:buChar char="Ø"/>
            </a:pPr>
            <a:r>
              <a:rPr lang="de-DE" sz="2800" dirty="0" smtClean="0">
                <a:solidFill>
                  <a:schemeClr val="tx1"/>
                </a:solidFill>
              </a:rPr>
              <a:t> 1995 eingeführt von Kennedy und Eberhart</a:t>
            </a:r>
          </a:p>
          <a:p>
            <a:pPr marL="285750" indent="-285750">
              <a:buFont typeface="Wingdings" panose="05000000000000000000" pitchFamily="2" charset="2"/>
              <a:buChar char="Ø"/>
            </a:pPr>
            <a:r>
              <a:rPr lang="de-DE" sz="2800" dirty="0" smtClean="0">
                <a:solidFill>
                  <a:schemeClr val="tx1"/>
                </a:solidFill>
              </a:rPr>
              <a:t> Naturanaloges Optimierungsverfahren</a:t>
            </a:r>
          </a:p>
          <a:p>
            <a:pPr marL="285750" indent="-285750">
              <a:buFont typeface="Wingdings" panose="05000000000000000000" pitchFamily="2" charset="2"/>
              <a:buChar char="Ø"/>
            </a:pPr>
            <a:endParaRPr lang="de-DE" sz="2800" dirty="0">
              <a:solidFill>
                <a:schemeClr val="tx1"/>
              </a:solidFill>
            </a:endParaRPr>
          </a:p>
          <a:p>
            <a:pPr marL="285750" indent="-285750">
              <a:buFont typeface="Wingdings" panose="05000000000000000000" pitchFamily="2" charset="2"/>
              <a:buChar char="Ø"/>
            </a:pPr>
            <a:r>
              <a:rPr lang="de-DE" sz="2800" dirty="0" smtClean="0">
                <a:solidFill>
                  <a:schemeClr val="tx1"/>
                </a:solidFill>
              </a:rPr>
              <a:t> Population von Partikeln wird durch den   Suchraum bewegt, bis man eine gute Lösung findet</a:t>
            </a:r>
          </a:p>
          <a:p>
            <a:pPr marL="285750" indent="-285750">
              <a:buFont typeface="Wingdings" panose="05000000000000000000" pitchFamily="2" charset="2"/>
              <a:buChar char="Ø"/>
            </a:pPr>
            <a:r>
              <a:rPr lang="de-DE" sz="2800" dirty="0" smtClean="0">
                <a:solidFill>
                  <a:schemeClr val="tx1"/>
                </a:solidFill>
              </a:rPr>
              <a:t> Partikel = potentielle Lösung</a:t>
            </a:r>
          </a:p>
          <a:p>
            <a:pPr marL="285750" indent="-285750">
              <a:buFont typeface="Wingdings" panose="05000000000000000000" pitchFamily="2" charset="2"/>
              <a:buChar char="Ø"/>
            </a:pPr>
            <a:endParaRPr lang="de-DE" sz="2800" dirty="0">
              <a:solidFill>
                <a:schemeClr val="tx1"/>
              </a:solidFill>
            </a:endParaRPr>
          </a:p>
        </p:txBody>
      </p:sp>
      <p:pic>
        <p:nvPicPr>
          <p:cNvPr id="1028" name="Picture 4" descr="http://quantcom.de/fisch-schwarm_kl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9247" y="2355630"/>
            <a:ext cx="3542584" cy="236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24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Eigenschaften eines Partikels</a:t>
            </a:r>
            <a:endParaRPr lang="de-DE" dirty="0"/>
          </a:p>
        </p:txBody>
      </p:sp>
      <p:sp>
        <p:nvSpPr>
          <p:cNvPr id="6" name="Inhaltsplatzhalter 5"/>
          <p:cNvSpPr>
            <a:spLocks noGrp="1"/>
          </p:cNvSpPr>
          <p:nvPr>
            <p:ph idx="1"/>
          </p:nvPr>
        </p:nvSpPr>
        <p:spPr>
          <a:xfrm>
            <a:off x="984207" y="1208868"/>
            <a:ext cx="10515599" cy="4552188"/>
          </a:xfrm>
        </p:spPr>
        <p:txBody>
          <a:bodyPr>
            <a:noAutofit/>
          </a:bodyPr>
          <a:lstStyle/>
          <a:p>
            <a:pPr>
              <a:lnSpc>
                <a:spcPct val="180000"/>
              </a:lnSpc>
              <a:spcBef>
                <a:spcPts val="0"/>
              </a:spcBef>
              <a:spcAft>
                <a:spcPts val="0"/>
              </a:spcAft>
            </a:pPr>
            <a:r>
              <a:rPr lang="de-DE" sz="2400" dirty="0" smtClean="0">
                <a:solidFill>
                  <a:schemeClr val="tx1"/>
                </a:solidFill>
              </a:rPr>
              <a:t>Jedes </a:t>
            </a:r>
            <a:r>
              <a:rPr lang="de-DE" sz="2400" dirty="0" smtClean="0">
                <a:solidFill>
                  <a:srgbClr val="D24726"/>
                </a:solidFill>
              </a:rPr>
              <a:t>Partikel</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hat eine Position</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bewegt sich und hat eine Differenz</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sucht das Optimum</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kennt seine Position und den Zielfunktionswert</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erinnert sich an seine beste Position (lokaler Attraktor)</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kennt seine Nachbarn und deren Zielfunktionswerte</a:t>
            </a:r>
          </a:p>
          <a:p>
            <a:pPr marL="285750" indent="-285750">
              <a:lnSpc>
                <a:spcPct val="180000"/>
              </a:lnSpc>
              <a:spcBef>
                <a:spcPts val="0"/>
              </a:spcBef>
              <a:spcAft>
                <a:spcPts val="0"/>
              </a:spcAft>
              <a:buFont typeface="Wingdings" panose="05000000000000000000" pitchFamily="2" charset="2"/>
              <a:buChar char="Ø"/>
            </a:pPr>
            <a:r>
              <a:rPr lang="de-DE" sz="2400" dirty="0" smtClean="0">
                <a:solidFill>
                  <a:schemeClr val="tx1"/>
                </a:solidFill>
              </a:rPr>
              <a:t> kennt die beste Position aller Partikel (globaler Attraktor)</a:t>
            </a:r>
            <a:endParaRPr lang="de-DE" sz="2400" dirty="0">
              <a:solidFill>
                <a:schemeClr val="tx1"/>
              </a:solidFill>
            </a:endParaRPr>
          </a:p>
        </p:txBody>
      </p:sp>
    </p:spTree>
    <p:extLst>
      <p:ext uri="{BB962C8B-B14F-4D97-AF65-F5344CB8AC3E}">
        <p14:creationId xmlns:p14="http://schemas.microsoft.com/office/powerpoint/2010/main" val="1084894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5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5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5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25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25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250"/>
                                        <p:tgtEl>
                                          <p:spTgt spid="6">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Nachbarschaften</a:t>
            </a:r>
            <a:endParaRPr lang="de-DE" dirty="0"/>
          </a:p>
        </p:txBody>
      </p:sp>
      <p:sp>
        <p:nvSpPr>
          <p:cNvPr id="3" name="Inhaltsplatzhalter 2"/>
          <p:cNvSpPr>
            <a:spLocks noGrp="1"/>
          </p:cNvSpPr>
          <p:nvPr>
            <p:ph idx="1"/>
          </p:nvPr>
        </p:nvSpPr>
        <p:spPr>
          <a:xfrm>
            <a:off x="3068777" y="1870490"/>
            <a:ext cx="5820677" cy="1078940"/>
          </a:xfrm>
        </p:spPr>
        <p:txBody>
          <a:bodyPr>
            <a:noAutofit/>
          </a:bodyPr>
          <a:lstStyle/>
          <a:p>
            <a:r>
              <a:rPr lang="de-DE" sz="2800" dirty="0" smtClean="0">
                <a:solidFill>
                  <a:srgbClr val="D24726"/>
                </a:solidFill>
              </a:rPr>
              <a:t>Physische</a:t>
            </a:r>
            <a:r>
              <a:rPr lang="de-DE" sz="2800" dirty="0" smtClean="0">
                <a:solidFill>
                  <a:schemeClr val="tx1"/>
                </a:solidFill>
              </a:rPr>
              <a:t> Nachbarschaft: Abstände </a:t>
            </a:r>
            <a:endParaRPr lang="de-DE" sz="2800" dirty="0">
              <a:solidFill>
                <a:schemeClr val="tx1"/>
              </a:solidFill>
            </a:endParaRPr>
          </a:p>
        </p:txBody>
      </p:sp>
      <p:sp>
        <p:nvSpPr>
          <p:cNvPr id="5" name="Textfeld 4"/>
          <p:cNvSpPr txBox="1"/>
          <p:nvPr/>
        </p:nvSpPr>
        <p:spPr>
          <a:xfrm>
            <a:off x="3068778" y="5056094"/>
            <a:ext cx="6853517" cy="523220"/>
          </a:xfrm>
          <a:prstGeom prst="rect">
            <a:avLst/>
          </a:prstGeom>
          <a:noFill/>
        </p:spPr>
        <p:txBody>
          <a:bodyPr wrap="square" rtlCol="0">
            <a:spAutoFit/>
          </a:bodyPr>
          <a:lstStyle/>
          <a:p>
            <a:r>
              <a:rPr lang="de-DE" sz="2800" dirty="0" smtClean="0">
                <a:solidFill>
                  <a:srgbClr val="D24726"/>
                </a:solidFill>
              </a:rPr>
              <a:t>Soziale</a:t>
            </a:r>
            <a:r>
              <a:rPr lang="de-DE" sz="2800" dirty="0" smtClean="0"/>
              <a:t> Nachbarschaft: Beziehungen</a:t>
            </a:r>
            <a:endParaRPr lang="de-DE" sz="2800" dirty="0"/>
          </a:p>
        </p:txBody>
      </p:sp>
      <p:sp>
        <p:nvSpPr>
          <p:cNvPr id="6" name="Pfeil nach oben und unten 5"/>
          <p:cNvSpPr/>
          <p:nvPr/>
        </p:nvSpPr>
        <p:spPr>
          <a:xfrm>
            <a:off x="5629187" y="3070460"/>
            <a:ext cx="699858" cy="1592606"/>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7267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TP102923943" id="{6945A6B3-91A5-4594-A58A-ED58597B0D82}" vid="{3DB33372-A738-460F-A49C-440D48CE63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Willkommen bei PowerPoint</Template>
  <TotalTime>0</TotalTime>
  <Words>2239</Words>
  <Application>Microsoft Office PowerPoint</Application>
  <PresentationFormat>Breitbild</PresentationFormat>
  <Paragraphs>398</Paragraphs>
  <Slides>48</Slides>
  <Notes>39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48</vt:i4>
      </vt:variant>
    </vt:vector>
  </HeadingPairs>
  <TitlesOfParts>
    <vt:vector size="59" baseType="lpstr">
      <vt:lpstr>KARINE</vt:lpstr>
      <vt:lpstr>Arial</vt:lpstr>
      <vt:lpstr>Calibri</vt:lpstr>
      <vt:lpstr>Cambria Math</vt:lpstr>
      <vt:lpstr>Lucida Bright</vt:lpstr>
      <vt:lpstr>Segoe UI</vt:lpstr>
      <vt:lpstr>Segoe UI Light</vt:lpstr>
      <vt:lpstr>Times</vt:lpstr>
      <vt:lpstr>Times New Roman</vt:lpstr>
      <vt:lpstr>Wingdings</vt:lpstr>
      <vt:lpstr>WelcomeDoc</vt:lpstr>
      <vt:lpstr>Particle Swarm Optimization for Discrete Problems  Ferienakademie im Sarntal – Kurs 1 Moderne Suchmethoden der Informatik: Trends und Potenzial   Yushan Liu  Fakultät für Mathematik TU München </vt:lpstr>
      <vt:lpstr>Gliederung</vt:lpstr>
      <vt:lpstr>Gliederung</vt:lpstr>
      <vt:lpstr>Gliederung</vt:lpstr>
      <vt:lpstr>Gliederung</vt:lpstr>
      <vt:lpstr>Gliederung</vt:lpstr>
      <vt:lpstr>Klassische Partikelschwarmoptimierung (PSO)</vt:lpstr>
      <vt:lpstr>Eigenschaften eines Partikels</vt:lpstr>
      <vt:lpstr>Nachbarschaften</vt:lpstr>
      <vt:lpstr>Diskrete Partikelschwarmoptimierung (DPSO)</vt:lpstr>
      <vt:lpstr>Diskrete Partikelschwarmoptimierung (DPSO)</vt:lpstr>
      <vt:lpstr>Traveling Salesperson Problem (TSP)</vt:lpstr>
      <vt:lpstr>Traveling Salesperson Problem (TSP)</vt:lpstr>
      <vt:lpstr>Diskrete Partikelschwarmoptimierung (DPSO)</vt:lpstr>
      <vt:lpstr>Operatoren</vt:lpstr>
      <vt:lpstr>Operatoren</vt:lpstr>
      <vt:lpstr>Operatoren</vt:lpstr>
      <vt:lpstr>Diskrete Partikelschwarmoptimierung (DPSO)</vt:lpstr>
      <vt:lpstr>NoHope Tests</vt:lpstr>
      <vt:lpstr>ReHope Prozess</vt:lpstr>
      <vt:lpstr>ReHope Prozess</vt:lpstr>
      <vt:lpstr>Beispiel</vt:lpstr>
      <vt:lpstr>Beispiel </vt:lpstr>
      <vt:lpstr>Beispiel</vt:lpstr>
      <vt:lpstr>Beispiel</vt:lpstr>
      <vt:lpstr>Beispiel</vt:lpstr>
      <vt:lpstr>Beispiel</vt:lpstr>
      <vt:lpstr>Beispiel</vt:lpstr>
      <vt:lpstr>Beispiel</vt:lpstr>
      <vt:lpstr>Beispiel</vt:lpstr>
      <vt:lpstr>Beispiel</vt:lpstr>
      <vt:lpstr>Beispiel</vt:lpstr>
      <vt:lpstr>Kritik</vt:lpstr>
      <vt:lpstr>Long Term Discrete PSO (LTD)</vt:lpstr>
      <vt:lpstr>Satz</vt:lpstr>
      <vt:lpstr>Beweis vom Satz</vt:lpstr>
      <vt:lpstr>Beweis vom Satz</vt:lpstr>
      <vt:lpstr>Folgerung</vt:lpstr>
      <vt:lpstr>Beispiel</vt:lpstr>
      <vt:lpstr>Beispiel</vt:lpstr>
      <vt:lpstr>Verbesserung</vt:lpstr>
      <vt:lpstr>Addition</vt:lpstr>
      <vt:lpstr>Differenz</vt:lpstr>
      <vt:lpstr>Differenz</vt:lpstr>
      <vt:lpstr>Experimentelle Ergebnisse</vt:lpstr>
      <vt:lpstr>Fazit</vt:lpstr>
      <vt:lpstr>Literatur</vt:lpstr>
      <vt:lpstr>Vielen Dank für Eure Aufmerksamkeit!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2014-09-09T07:38:24Z</dcterms:created>
  <dcterms:modified xsi:type="dcterms:W3CDTF">2014-11-09T19:40:21Z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